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656" r:id="rId3"/>
    <p:sldId id="666" r:id="rId4"/>
    <p:sldId id="672" r:id="rId5"/>
    <p:sldId id="673" r:id="rId6"/>
    <p:sldId id="674" r:id="rId7"/>
    <p:sldId id="675" r:id="rId8"/>
  </p:sldIdLst>
  <p:sldSz cx="12192000" cy="6858000"/>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人力資源處" initials="人力資源處" lastIdx="1" clrIdx="0">
    <p:extLst>
      <p:ext uri="{19B8F6BF-5375-455C-9EA6-DF929625EA0E}">
        <p15:presenceInfo xmlns:p15="http://schemas.microsoft.com/office/powerpoint/2012/main" userId="人力資源處"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DCAB6B"/>
    <a:srgbClr val="FF0066"/>
    <a:srgbClr val="C5C392"/>
    <a:srgbClr val="000000"/>
    <a:srgbClr val="F8F0DA"/>
    <a:srgbClr val="F3F1E3"/>
    <a:srgbClr val="009EAD"/>
    <a:srgbClr val="5B9BD5"/>
    <a:srgbClr val="CB45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71795" autoAdjust="0"/>
  </p:normalViewPr>
  <p:slideViewPr>
    <p:cSldViewPr snapToGrid="0">
      <p:cViewPr varScale="1">
        <p:scale>
          <a:sx n="75" d="100"/>
          <a:sy n="75" d="100"/>
        </p:scale>
        <p:origin x="1950"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F51C92-8036-4A6C-8315-CBFF171F8624}" type="doc">
      <dgm:prSet loTypeId="urn:microsoft.com/office/officeart/2005/8/layout/hProcess9" loCatId="process" qsTypeId="urn:microsoft.com/office/officeart/2005/8/quickstyle/simple1" qsCatId="simple" csTypeId="urn:microsoft.com/office/officeart/2005/8/colors/accent2_1" csCatId="accent2" phldr="1"/>
      <dgm:spPr/>
    </dgm:pt>
    <dgm:pt modelId="{30434745-8F41-4A01-A533-63DD8403F2C5}">
      <dgm:prSet phldrT="[文字]" custT="1"/>
      <dgm:spPr/>
      <dgm:t>
        <a:bodyPr/>
        <a:lstStyle/>
        <a:p>
          <a:r>
            <a:rPr lang="zh-TW" altLang="en-US" sz="3600" b="1" dirty="0">
              <a:solidFill>
                <a:srgbClr val="FF0066"/>
              </a:solidFill>
              <a:latin typeface="微軟正黑體" panose="020B0604030504040204" pitchFamily="34" charset="-120"/>
              <a:ea typeface="微軟正黑體" panose="020B0604030504040204" pitchFamily="34" charset="-120"/>
            </a:rPr>
            <a:t>筆試</a:t>
          </a:r>
          <a:endParaRPr lang="zh-TW" altLang="en-US" sz="3600" dirty="0">
            <a:solidFill>
              <a:srgbClr val="FF0066"/>
            </a:solidFill>
            <a:latin typeface="微軟正黑體" panose="020B0604030504040204" pitchFamily="34" charset="-120"/>
            <a:ea typeface="微軟正黑體" panose="020B0604030504040204" pitchFamily="34" charset="-120"/>
          </a:endParaRPr>
        </a:p>
      </dgm:t>
    </dgm:pt>
    <dgm:pt modelId="{6F15D280-4A93-4899-BA86-0197543657F9}" type="parTrans" cxnId="{889B3FAB-3674-4310-A028-039B23541711}">
      <dgm:prSet/>
      <dgm:spPr/>
      <dgm:t>
        <a:bodyPr/>
        <a:lstStyle/>
        <a:p>
          <a:endParaRPr lang="zh-TW" altLang="en-US"/>
        </a:p>
      </dgm:t>
    </dgm:pt>
    <dgm:pt modelId="{34C6FB1E-599F-4BBC-897F-E4AF20363F91}" type="sibTrans" cxnId="{889B3FAB-3674-4310-A028-039B23541711}">
      <dgm:prSet/>
      <dgm:spPr/>
      <dgm:t>
        <a:bodyPr/>
        <a:lstStyle/>
        <a:p>
          <a:endParaRPr lang="zh-TW" altLang="en-US"/>
        </a:p>
      </dgm:t>
    </dgm:pt>
    <dgm:pt modelId="{BF28402D-9F26-4D4D-8659-187A22AE08BC}">
      <dgm:prSet custT="1"/>
      <dgm:spPr/>
      <dgm:t>
        <a:bodyPr/>
        <a:lstStyle/>
        <a:p>
          <a:r>
            <a:rPr lang="zh-TW" altLang="en-US" sz="2800" b="1" dirty="0">
              <a:solidFill>
                <a:srgbClr val="FF0066"/>
              </a:solidFill>
              <a:latin typeface="微軟正黑體" panose="020B0604030504040204" pitchFamily="34" charset="-120"/>
              <a:ea typeface="微軟正黑體" panose="020B0604030504040204" pitchFamily="34" charset="-120"/>
            </a:rPr>
            <a:t>資格審查</a:t>
          </a:r>
          <a:endParaRPr lang="en-US" altLang="zh-TW" sz="2800" b="1" dirty="0">
            <a:solidFill>
              <a:srgbClr val="FF0066"/>
            </a:solidFill>
            <a:latin typeface="微軟正黑體" panose="020B0604030504040204" pitchFamily="34" charset="-120"/>
            <a:ea typeface="微軟正黑體" panose="020B0604030504040204" pitchFamily="34" charset="-120"/>
          </a:endParaRPr>
        </a:p>
      </dgm:t>
    </dgm:pt>
    <dgm:pt modelId="{D2FC7A47-7CFC-442F-898D-BE44314D69FC}" type="parTrans" cxnId="{3E4F1022-0A01-49FF-9683-1B94C3132BF7}">
      <dgm:prSet/>
      <dgm:spPr/>
      <dgm:t>
        <a:bodyPr/>
        <a:lstStyle/>
        <a:p>
          <a:endParaRPr lang="zh-TW" altLang="en-US"/>
        </a:p>
      </dgm:t>
    </dgm:pt>
    <dgm:pt modelId="{7E65B3A0-70B2-4C98-9A08-9AFEBD3E0733}" type="sibTrans" cxnId="{3E4F1022-0A01-49FF-9683-1B94C3132BF7}">
      <dgm:prSet/>
      <dgm:spPr/>
      <dgm:t>
        <a:bodyPr/>
        <a:lstStyle/>
        <a:p>
          <a:endParaRPr lang="zh-TW" altLang="en-US"/>
        </a:p>
      </dgm:t>
    </dgm:pt>
    <dgm:pt modelId="{3154A7A2-CA84-4918-917E-BE239301F008}">
      <dgm:prSet custT="1"/>
      <dgm:spPr/>
      <dgm:t>
        <a:bodyPr/>
        <a:lstStyle/>
        <a:p>
          <a:r>
            <a:rPr lang="zh-TW" altLang="en-US" sz="3600" b="1" dirty="0">
              <a:solidFill>
                <a:srgbClr val="FF0066"/>
              </a:solidFill>
              <a:latin typeface="微軟正黑體" panose="020B0604030504040204" pitchFamily="34" charset="-120"/>
              <a:ea typeface="微軟正黑體" panose="020B0604030504040204" pitchFamily="34" charset="-120"/>
            </a:rPr>
            <a:t>面試</a:t>
          </a:r>
          <a:endParaRPr lang="en-US" altLang="zh-TW" sz="3600" b="1" dirty="0">
            <a:solidFill>
              <a:srgbClr val="FF0066"/>
            </a:solidFill>
            <a:latin typeface="微軟正黑體" panose="020B0604030504040204" pitchFamily="34" charset="-120"/>
            <a:ea typeface="微軟正黑體" panose="020B0604030504040204" pitchFamily="34" charset="-120"/>
          </a:endParaRPr>
        </a:p>
      </dgm:t>
    </dgm:pt>
    <dgm:pt modelId="{699B2E5E-12EE-4C0D-B081-65FD85AA1873}" type="parTrans" cxnId="{C4FFBA92-5F57-4C84-AD32-3DDF0E03668F}">
      <dgm:prSet/>
      <dgm:spPr/>
      <dgm:t>
        <a:bodyPr/>
        <a:lstStyle/>
        <a:p>
          <a:endParaRPr lang="zh-TW" altLang="en-US"/>
        </a:p>
      </dgm:t>
    </dgm:pt>
    <dgm:pt modelId="{C0EC04DD-F2D7-4315-8693-1437158E5548}" type="sibTrans" cxnId="{C4FFBA92-5F57-4C84-AD32-3DDF0E03668F}">
      <dgm:prSet/>
      <dgm:spPr/>
      <dgm:t>
        <a:bodyPr/>
        <a:lstStyle/>
        <a:p>
          <a:endParaRPr lang="zh-TW" altLang="en-US"/>
        </a:p>
      </dgm:t>
    </dgm:pt>
    <dgm:pt modelId="{470AA71F-0370-4D2D-B497-CA2BF4C6590B}" type="pres">
      <dgm:prSet presAssocID="{59F51C92-8036-4A6C-8315-CBFF171F8624}" presName="CompostProcess" presStyleCnt="0">
        <dgm:presLayoutVars>
          <dgm:dir/>
          <dgm:resizeHandles val="exact"/>
        </dgm:presLayoutVars>
      </dgm:prSet>
      <dgm:spPr/>
    </dgm:pt>
    <dgm:pt modelId="{B3E71898-3EDD-40AE-945A-A5574CDD7754}" type="pres">
      <dgm:prSet presAssocID="{59F51C92-8036-4A6C-8315-CBFF171F8624}" presName="arrow" presStyleLbl="bgShp" presStyleIdx="0" presStyleCnt="1"/>
      <dgm:spPr>
        <a:solidFill>
          <a:schemeClr val="accent1">
            <a:lumMod val="60000"/>
            <a:lumOff val="40000"/>
          </a:schemeClr>
        </a:solidFill>
      </dgm:spPr>
    </dgm:pt>
    <dgm:pt modelId="{73FB086E-5351-4319-A6CA-1434EBFE4AEA}" type="pres">
      <dgm:prSet presAssocID="{59F51C92-8036-4A6C-8315-CBFF171F8624}" presName="linearProcess" presStyleCnt="0"/>
      <dgm:spPr/>
    </dgm:pt>
    <dgm:pt modelId="{843D3511-6DA0-4E05-8927-A44AB61ABF00}" type="pres">
      <dgm:prSet presAssocID="{30434745-8F41-4A01-A533-63DD8403F2C5}" presName="textNode" presStyleLbl="node1" presStyleIdx="0" presStyleCnt="3">
        <dgm:presLayoutVars>
          <dgm:bulletEnabled val="1"/>
        </dgm:presLayoutVars>
      </dgm:prSet>
      <dgm:spPr/>
    </dgm:pt>
    <dgm:pt modelId="{7B2A8CD6-3390-45B6-9C62-36F8484E3E5D}" type="pres">
      <dgm:prSet presAssocID="{34C6FB1E-599F-4BBC-897F-E4AF20363F91}" presName="sibTrans" presStyleCnt="0"/>
      <dgm:spPr/>
    </dgm:pt>
    <dgm:pt modelId="{8E1FAFD2-27FC-4446-8CF5-48177AE301CD}" type="pres">
      <dgm:prSet presAssocID="{BF28402D-9F26-4D4D-8659-187A22AE08BC}" presName="textNode" presStyleLbl="node1" presStyleIdx="1" presStyleCnt="3">
        <dgm:presLayoutVars>
          <dgm:bulletEnabled val="1"/>
        </dgm:presLayoutVars>
      </dgm:prSet>
      <dgm:spPr/>
    </dgm:pt>
    <dgm:pt modelId="{5D53EECA-99B1-46AF-AFD7-E93140D77D81}" type="pres">
      <dgm:prSet presAssocID="{7E65B3A0-70B2-4C98-9A08-9AFEBD3E0733}" presName="sibTrans" presStyleCnt="0"/>
      <dgm:spPr/>
    </dgm:pt>
    <dgm:pt modelId="{D44FA330-2421-43AA-A3B9-DE4ECEE2A580}" type="pres">
      <dgm:prSet presAssocID="{3154A7A2-CA84-4918-917E-BE239301F008}" presName="textNode" presStyleLbl="node1" presStyleIdx="2" presStyleCnt="3">
        <dgm:presLayoutVars>
          <dgm:bulletEnabled val="1"/>
        </dgm:presLayoutVars>
      </dgm:prSet>
      <dgm:spPr/>
    </dgm:pt>
  </dgm:ptLst>
  <dgm:cxnLst>
    <dgm:cxn modelId="{3E4F1022-0A01-49FF-9683-1B94C3132BF7}" srcId="{59F51C92-8036-4A6C-8315-CBFF171F8624}" destId="{BF28402D-9F26-4D4D-8659-187A22AE08BC}" srcOrd="1" destOrd="0" parTransId="{D2FC7A47-7CFC-442F-898D-BE44314D69FC}" sibTransId="{7E65B3A0-70B2-4C98-9A08-9AFEBD3E0733}"/>
    <dgm:cxn modelId="{6C0A5431-CC44-4631-8C2D-242192257B6C}" type="presOf" srcId="{3154A7A2-CA84-4918-917E-BE239301F008}" destId="{D44FA330-2421-43AA-A3B9-DE4ECEE2A580}" srcOrd="0" destOrd="0" presId="urn:microsoft.com/office/officeart/2005/8/layout/hProcess9"/>
    <dgm:cxn modelId="{E61C8557-05F4-4D87-9388-6AD978E0543A}" type="presOf" srcId="{59F51C92-8036-4A6C-8315-CBFF171F8624}" destId="{470AA71F-0370-4D2D-B497-CA2BF4C6590B}" srcOrd="0" destOrd="0" presId="urn:microsoft.com/office/officeart/2005/8/layout/hProcess9"/>
    <dgm:cxn modelId="{C4FFBA92-5F57-4C84-AD32-3DDF0E03668F}" srcId="{59F51C92-8036-4A6C-8315-CBFF171F8624}" destId="{3154A7A2-CA84-4918-917E-BE239301F008}" srcOrd="2" destOrd="0" parTransId="{699B2E5E-12EE-4C0D-B081-65FD85AA1873}" sibTransId="{C0EC04DD-F2D7-4315-8693-1437158E5548}"/>
    <dgm:cxn modelId="{1FF9A7A9-55AB-43BA-B874-9B9C4ED30919}" type="presOf" srcId="{30434745-8F41-4A01-A533-63DD8403F2C5}" destId="{843D3511-6DA0-4E05-8927-A44AB61ABF00}" srcOrd="0" destOrd="0" presId="urn:microsoft.com/office/officeart/2005/8/layout/hProcess9"/>
    <dgm:cxn modelId="{889B3FAB-3674-4310-A028-039B23541711}" srcId="{59F51C92-8036-4A6C-8315-CBFF171F8624}" destId="{30434745-8F41-4A01-A533-63DD8403F2C5}" srcOrd="0" destOrd="0" parTransId="{6F15D280-4A93-4899-BA86-0197543657F9}" sibTransId="{34C6FB1E-599F-4BBC-897F-E4AF20363F91}"/>
    <dgm:cxn modelId="{594946FF-3F1A-45C7-89A4-08A958FB9046}" type="presOf" srcId="{BF28402D-9F26-4D4D-8659-187A22AE08BC}" destId="{8E1FAFD2-27FC-4446-8CF5-48177AE301CD}" srcOrd="0" destOrd="0" presId="urn:microsoft.com/office/officeart/2005/8/layout/hProcess9"/>
    <dgm:cxn modelId="{F2F08BDF-3076-46E3-B718-1D25DD9F8477}" type="presParOf" srcId="{470AA71F-0370-4D2D-B497-CA2BF4C6590B}" destId="{B3E71898-3EDD-40AE-945A-A5574CDD7754}" srcOrd="0" destOrd="0" presId="urn:microsoft.com/office/officeart/2005/8/layout/hProcess9"/>
    <dgm:cxn modelId="{099BA152-186B-4D97-9764-B01545B1CD7A}" type="presParOf" srcId="{470AA71F-0370-4D2D-B497-CA2BF4C6590B}" destId="{73FB086E-5351-4319-A6CA-1434EBFE4AEA}" srcOrd="1" destOrd="0" presId="urn:microsoft.com/office/officeart/2005/8/layout/hProcess9"/>
    <dgm:cxn modelId="{B3D1585A-E1EF-4AF2-BB2D-65BD18A41AB3}" type="presParOf" srcId="{73FB086E-5351-4319-A6CA-1434EBFE4AEA}" destId="{843D3511-6DA0-4E05-8927-A44AB61ABF00}" srcOrd="0" destOrd="0" presId="urn:microsoft.com/office/officeart/2005/8/layout/hProcess9"/>
    <dgm:cxn modelId="{1F32B198-294B-4EC9-BD4B-4AE176006F94}" type="presParOf" srcId="{73FB086E-5351-4319-A6CA-1434EBFE4AEA}" destId="{7B2A8CD6-3390-45B6-9C62-36F8484E3E5D}" srcOrd="1" destOrd="0" presId="urn:microsoft.com/office/officeart/2005/8/layout/hProcess9"/>
    <dgm:cxn modelId="{B49765E7-0D4E-4E48-8D78-6851550AF564}" type="presParOf" srcId="{73FB086E-5351-4319-A6CA-1434EBFE4AEA}" destId="{8E1FAFD2-27FC-4446-8CF5-48177AE301CD}" srcOrd="2" destOrd="0" presId="urn:microsoft.com/office/officeart/2005/8/layout/hProcess9"/>
    <dgm:cxn modelId="{10FAB9DE-2730-41F5-AD69-3C3982F1081E}" type="presParOf" srcId="{73FB086E-5351-4319-A6CA-1434EBFE4AEA}" destId="{5D53EECA-99B1-46AF-AFD7-E93140D77D81}" srcOrd="3" destOrd="0" presId="urn:microsoft.com/office/officeart/2005/8/layout/hProcess9"/>
    <dgm:cxn modelId="{0137D39A-900B-44A0-B3C6-B2D77EC990AC}" type="presParOf" srcId="{73FB086E-5351-4319-A6CA-1434EBFE4AEA}" destId="{D44FA330-2421-43AA-A3B9-DE4ECEE2A580}"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71898-3EDD-40AE-945A-A5574CDD7754}">
      <dsp:nvSpPr>
        <dsp:cNvPr id="0" name=""/>
        <dsp:cNvSpPr/>
      </dsp:nvSpPr>
      <dsp:spPr>
        <a:xfrm>
          <a:off x="456914" y="0"/>
          <a:ext cx="5178366" cy="2700962"/>
        </a:xfrm>
        <a:prstGeom prst="rightArrow">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dsp:style>
    </dsp:sp>
    <dsp:sp modelId="{843D3511-6DA0-4E05-8927-A44AB61ABF00}">
      <dsp:nvSpPr>
        <dsp:cNvPr id="0" name=""/>
        <dsp:cNvSpPr/>
      </dsp:nvSpPr>
      <dsp:spPr>
        <a:xfrm>
          <a:off x="0" y="810288"/>
          <a:ext cx="1827658" cy="1080384"/>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zh-TW" altLang="en-US" sz="3600" b="1" kern="1200" dirty="0">
              <a:solidFill>
                <a:srgbClr val="FF0066"/>
              </a:solidFill>
              <a:latin typeface="微軟正黑體" panose="020B0604030504040204" pitchFamily="34" charset="-120"/>
              <a:ea typeface="微軟正黑體" panose="020B0604030504040204" pitchFamily="34" charset="-120"/>
            </a:rPr>
            <a:t>筆試</a:t>
          </a:r>
          <a:endParaRPr lang="zh-TW" altLang="en-US" sz="3600" kern="1200" dirty="0">
            <a:solidFill>
              <a:srgbClr val="FF0066"/>
            </a:solidFill>
            <a:latin typeface="微軟正黑體" panose="020B0604030504040204" pitchFamily="34" charset="-120"/>
            <a:ea typeface="微軟正黑體" panose="020B0604030504040204" pitchFamily="34" charset="-120"/>
          </a:endParaRPr>
        </a:p>
      </dsp:txBody>
      <dsp:txXfrm>
        <a:off x="52740" y="863028"/>
        <a:ext cx="1722178" cy="974904"/>
      </dsp:txXfrm>
    </dsp:sp>
    <dsp:sp modelId="{8E1FAFD2-27FC-4446-8CF5-48177AE301CD}">
      <dsp:nvSpPr>
        <dsp:cNvPr id="0" name=""/>
        <dsp:cNvSpPr/>
      </dsp:nvSpPr>
      <dsp:spPr>
        <a:xfrm>
          <a:off x="2132268" y="810288"/>
          <a:ext cx="1827658" cy="1080384"/>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zh-TW" altLang="en-US" sz="2800" b="1" kern="1200" dirty="0">
              <a:solidFill>
                <a:srgbClr val="FF0066"/>
              </a:solidFill>
              <a:latin typeface="微軟正黑體" panose="020B0604030504040204" pitchFamily="34" charset="-120"/>
              <a:ea typeface="微軟正黑體" panose="020B0604030504040204" pitchFamily="34" charset="-120"/>
            </a:rPr>
            <a:t>資格審查</a:t>
          </a:r>
          <a:endParaRPr lang="en-US" altLang="zh-TW" sz="2800" b="1" kern="1200" dirty="0">
            <a:solidFill>
              <a:srgbClr val="FF0066"/>
            </a:solidFill>
            <a:latin typeface="微軟正黑體" panose="020B0604030504040204" pitchFamily="34" charset="-120"/>
            <a:ea typeface="微軟正黑體" panose="020B0604030504040204" pitchFamily="34" charset="-120"/>
          </a:endParaRPr>
        </a:p>
      </dsp:txBody>
      <dsp:txXfrm>
        <a:off x="2185008" y="863028"/>
        <a:ext cx="1722178" cy="974904"/>
      </dsp:txXfrm>
    </dsp:sp>
    <dsp:sp modelId="{D44FA330-2421-43AA-A3B9-DE4ECEE2A580}">
      <dsp:nvSpPr>
        <dsp:cNvPr id="0" name=""/>
        <dsp:cNvSpPr/>
      </dsp:nvSpPr>
      <dsp:spPr>
        <a:xfrm>
          <a:off x="4264537" y="810288"/>
          <a:ext cx="1827658" cy="1080384"/>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zh-TW" altLang="en-US" sz="3600" b="1" kern="1200" dirty="0">
              <a:solidFill>
                <a:srgbClr val="FF0066"/>
              </a:solidFill>
              <a:latin typeface="微軟正黑體" panose="020B0604030504040204" pitchFamily="34" charset="-120"/>
              <a:ea typeface="微軟正黑體" panose="020B0604030504040204" pitchFamily="34" charset="-120"/>
            </a:rPr>
            <a:t>面試</a:t>
          </a:r>
          <a:endParaRPr lang="en-US" altLang="zh-TW" sz="3600" b="1" kern="1200" dirty="0">
            <a:solidFill>
              <a:srgbClr val="FF0066"/>
            </a:solidFill>
            <a:latin typeface="微軟正黑體" panose="020B0604030504040204" pitchFamily="34" charset="-120"/>
            <a:ea typeface="微軟正黑體" panose="020B0604030504040204" pitchFamily="34" charset="-120"/>
          </a:endParaRPr>
        </a:p>
      </dsp:txBody>
      <dsp:txXfrm>
        <a:off x="4317277" y="863028"/>
        <a:ext cx="1722178" cy="97490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2949787" cy="498693"/>
          </a:xfrm>
          <a:prstGeom prst="rect">
            <a:avLst/>
          </a:prstGeom>
        </p:spPr>
        <p:txBody>
          <a:bodyPr vert="horz" lIns="91431" tIns="45715" rIns="91431" bIns="45715" rtlCol="0"/>
          <a:lstStyle>
            <a:lvl1pPr algn="l">
              <a:defRPr sz="1200"/>
            </a:lvl1pPr>
          </a:lstStyle>
          <a:p>
            <a:endParaRPr lang="zh-TW" altLang="en-US"/>
          </a:p>
        </p:txBody>
      </p:sp>
      <p:sp>
        <p:nvSpPr>
          <p:cNvPr id="3" name="日期版面配置區 2"/>
          <p:cNvSpPr>
            <a:spLocks noGrp="1"/>
          </p:cNvSpPr>
          <p:nvPr>
            <p:ph type="dt" idx="1"/>
          </p:nvPr>
        </p:nvSpPr>
        <p:spPr>
          <a:xfrm>
            <a:off x="3855838" y="1"/>
            <a:ext cx="2949787" cy="498693"/>
          </a:xfrm>
          <a:prstGeom prst="rect">
            <a:avLst/>
          </a:prstGeom>
        </p:spPr>
        <p:txBody>
          <a:bodyPr vert="horz" lIns="91431" tIns="45715" rIns="91431" bIns="45715" rtlCol="0"/>
          <a:lstStyle>
            <a:lvl1pPr algn="r">
              <a:defRPr sz="1200"/>
            </a:lvl1pPr>
          </a:lstStyle>
          <a:p>
            <a:fld id="{2EF024F4-C99D-4B13-9C53-FE7689DA1B7A}" type="datetimeFigureOut">
              <a:rPr lang="zh-TW" altLang="en-US" smtClean="0"/>
              <a:t>2022/8/25</a:t>
            </a:fld>
            <a:endParaRPr lang="zh-TW" altLang="en-US"/>
          </a:p>
        </p:txBody>
      </p:sp>
      <p:sp>
        <p:nvSpPr>
          <p:cNvPr id="4" name="投影片影像版面配置區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1" tIns="45715" rIns="91431" bIns="45715" rtlCol="0" anchor="ctr"/>
          <a:lstStyle/>
          <a:p>
            <a:endParaRPr lang="zh-TW" altLang="en-US"/>
          </a:p>
        </p:txBody>
      </p:sp>
      <p:sp>
        <p:nvSpPr>
          <p:cNvPr id="5" name="備忘稿版面配置區 4"/>
          <p:cNvSpPr>
            <a:spLocks noGrp="1"/>
          </p:cNvSpPr>
          <p:nvPr>
            <p:ph type="body" sz="quarter" idx="3"/>
          </p:nvPr>
        </p:nvSpPr>
        <p:spPr>
          <a:xfrm>
            <a:off x="680720" y="4783308"/>
            <a:ext cx="5445760" cy="3913614"/>
          </a:xfrm>
          <a:prstGeom prst="rect">
            <a:avLst/>
          </a:prstGeom>
        </p:spPr>
        <p:txBody>
          <a:bodyPr vert="horz" lIns="91431" tIns="45715" rIns="91431" bIns="45715"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40647"/>
            <a:ext cx="2949787" cy="498692"/>
          </a:xfrm>
          <a:prstGeom prst="rect">
            <a:avLst/>
          </a:prstGeom>
        </p:spPr>
        <p:txBody>
          <a:bodyPr vert="horz" lIns="91431" tIns="45715" rIns="91431" bIns="45715"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5838" y="9440647"/>
            <a:ext cx="2949787" cy="498692"/>
          </a:xfrm>
          <a:prstGeom prst="rect">
            <a:avLst/>
          </a:prstGeom>
        </p:spPr>
        <p:txBody>
          <a:bodyPr vert="horz" lIns="91431" tIns="45715" rIns="91431" bIns="45715" rtlCol="0" anchor="b"/>
          <a:lstStyle>
            <a:lvl1pPr algn="r">
              <a:defRPr sz="1200"/>
            </a:lvl1pPr>
          </a:lstStyle>
          <a:p>
            <a:fld id="{B7FEC7EC-A287-4C60-B081-BB822D598162}" type="slidenum">
              <a:rPr lang="zh-TW" altLang="en-US" smtClean="0"/>
              <a:t>‹#›</a:t>
            </a:fld>
            <a:endParaRPr lang="zh-TW" altLang="en-US"/>
          </a:p>
        </p:txBody>
      </p:sp>
    </p:spTree>
    <p:extLst>
      <p:ext uri="{BB962C8B-B14F-4D97-AF65-F5344CB8AC3E}">
        <p14:creationId xmlns:p14="http://schemas.microsoft.com/office/powerpoint/2010/main" val="3579891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台電公司</a:t>
            </a:r>
            <a:r>
              <a:rPr lang="en-US" altLang="zh-TW" sz="1400" dirty="0">
                <a:latin typeface="微軟正黑體" panose="020B0604030504040204" pitchFamily="34" charset="-120"/>
                <a:ea typeface="微軟正黑體" panose="020B0604030504040204" pitchFamily="34" charset="-120"/>
              </a:rPr>
              <a:t>111</a:t>
            </a:r>
            <a:r>
              <a:rPr lang="zh-TW" altLang="en-US" sz="1400" dirty="0">
                <a:latin typeface="微軟正黑體" panose="020B0604030504040204" pitchFamily="34" charset="-120"/>
                <a:ea typeface="微軟正黑體" panose="020B0604030504040204" pitchFamily="34" charset="-120"/>
              </a:rPr>
              <a:t>學年度大學及研究所獎學金甄選</a:t>
            </a:r>
            <a:r>
              <a:rPr lang="en-US" altLang="zh-TW" sz="1400" dirty="0">
                <a:latin typeface="微軟正黑體" panose="020B0604030504040204" pitchFamily="34" charset="-120"/>
                <a:ea typeface="微軟正黑體" panose="020B0604030504040204" pitchFamily="34" charset="-120"/>
              </a:rPr>
              <a:t>】</a:t>
            </a:r>
          </a:p>
          <a:p>
            <a:endParaRPr lang="en-US" altLang="zh-TW" sz="1400" dirty="0">
              <a:latin typeface="微軟正黑體" panose="020B0604030504040204" pitchFamily="34" charset="-120"/>
              <a:ea typeface="微軟正黑體" panose="020B0604030504040204" pitchFamily="34" charset="-120"/>
            </a:endParaRPr>
          </a:p>
          <a:p>
            <a:r>
              <a:rPr lang="zh-TW" altLang="en-US" sz="1400" dirty="0">
                <a:latin typeface="微軟正黑體" panose="020B0604030504040204" pitchFamily="34" charset="-120"/>
                <a:ea typeface="微軟正黑體" panose="020B0604030504040204" pitchFamily="34" charset="-120"/>
              </a:rPr>
              <a:t>台電公司目前每年均透過設置「大學及研究所獎學金甄選」機制，透過在學期間對具潛力、且符合本公司專業領域專長之學生進行羅致與培育，以彌補公開招考之不足，並確保人力來源之多元性。現場許多電力工程領域優秀在學學生，皆是本甄選主要招募對象。</a:t>
            </a:r>
            <a:endParaRPr lang="en-US" altLang="zh-TW" sz="1400" dirty="0">
              <a:latin typeface="微軟正黑體" panose="020B0604030504040204" pitchFamily="34" charset="-120"/>
              <a:ea typeface="微軟正黑體" panose="020B0604030504040204" pitchFamily="34" charset="-120"/>
            </a:endParaRPr>
          </a:p>
          <a:p>
            <a:r>
              <a:rPr lang="zh-TW" altLang="en-US" sz="1400" dirty="0">
                <a:latin typeface="微軟正黑體" panose="020B0604030504040204" pitchFamily="34" charset="-120"/>
                <a:ea typeface="微軟正黑體" panose="020B0604030504040204" pitchFamily="34" charset="-120"/>
              </a:rPr>
              <a:t>經甄選錄取獎學金者，研究所博士「每學期」核發「</a:t>
            </a:r>
            <a:r>
              <a:rPr lang="en-US" altLang="zh-TW" sz="1400" dirty="0">
                <a:latin typeface="微軟正黑體" panose="020B0604030504040204" pitchFamily="34" charset="-120"/>
                <a:ea typeface="微軟正黑體" panose="020B0604030504040204" pitchFamily="34" charset="-120"/>
              </a:rPr>
              <a:t>7</a:t>
            </a:r>
            <a:r>
              <a:rPr lang="zh-TW" altLang="en-US" sz="1400" dirty="0">
                <a:latin typeface="微軟正黑體" panose="020B0604030504040204" pitchFamily="34" charset="-120"/>
                <a:ea typeface="微軟正黑體" panose="020B0604030504040204" pitchFamily="34" charset="-120"/>
              </a:rPr>
              <a:t>萬元獎學金」，畢業後更可以直接進入台電公司服務，發揮所長。</a:t>
            </a:r>
            <a:endParaRPr lang="en-US" altLang="zh-TW" sz="1400" dirty="0">
              <a:latin typeface="微軟正黑體" panose="020B0604030504040204" pitchFamily="34" charset="-120"/>
              <a:ea typeface="微軟正黑體" panose="020B0604030504040204" pitchFamily="34" charset="-120"/>
            </a:endParaRPr>
          </a:p>
          <a:p>
            <a:endParaRPr lang="en-US" altLang="zh-TW" sz="1400" dirty="0">
              <a:latin typeface="微軟正黑體" panose="020B0604030504040204" pitchFamily="34" charset="-120"/>
              <a:ea typeface="微軟正黑體" panose="020B0604030504040204" pitchFamily="34" charset="-120"/>
            </a:endParaRPr>
          </a:p>
          <a:p>
            <a:r>
              <a:rPr lang="zh-TW" altLang="en-US" sz="1400" dirty="0">
                <a:latin typeface="微軟正黑體" panose="020B0604030504040204" pitchFamily="34" charset="-120"/>
                <a:ea typeface="微軟正黑體" panose="020B0604030504040204" pitchFamily="34" charset="-120"/>
              </a:rPr>
              <a:t>本</a:t>
            </a:r>
            <a:r>
              <a:rPr lang="en-US" altLang="zh-TW" sz="1400" dirty="0">
                <a:latin typeface="微軟正黑體" panose="020B0604030504040204" pitchFamily="34" charset="-120"/>
                <a:ea typeface="微軟正黑體" panose="020B0604030504040204" pitchFamily="34" charset="-120"/>
              </a:rPr>
              <a:t>(111)</a:t>
            </a:r>
            <a:r>
              <a:rPr lang="zh-TW" altLang="en-US" sz="1400" dirty="0">
                <a:latin typeface="微軟正黑體" panose="020B0604030504040204" pitchFamily="34" charset="-120"/>
                <a:ea typeface="微軟正黑體" panose="020B0604030504040204" pitchFamily="34" charset="-120"/>
              </a:rPr>
              <a:t>學年度甄選報名期間為</a:t>
            </a:r>
            <a:r>
              <a:rPr lang="en-US" altLang="zh-TW" sz="1400" dirty="0">
                <a:latin typeface="微軟正黑體" panose="020B0604030504040204" pitchFamily="34" charset="-120"/>
                <a:ea typeface="微軟正黑體" panose="020B0604030504040204" pitchFamily="34" charset="-120"/>
              </a:rPr>
              <a:t>111</a:t>
            </a:r>
            <a:r>
              <a:rPr lang="zh-TW" altLang="en-US" sz="1400" dirty="0">
                <a:latin typeface="微軟正黑體" panose="020B0604030504040204" pitchFamily="34" charset="-120"/>
                <a:ea typeface="微軟正黑體" panose="020B0604030504040204" pitchFamily="34" charset="-120"/>
              </a:rPr>
              <a:t>年</a:t>
            </a:r>
            <a:r>
              <a:rPr lang="en-US" altLang="zh-TW" sz="1400" dirty="0">
                <a:latin typeface="微軟正黑體" panose="020B0604030504040204" pitchFamily="34" charset="-120"/>
                <a:ea typeface="微軟正黑體" panose="020B0604030504040204" pitchFamily="34" charset="-120"/>
              </a:rPr>
              <a:t>9</a:t>
            </a:r>
            <a:r>
              <a:rPr lang="zh-TW" altLang="en-US" sz="1400" dirty="0">
                <a:latin typeface="微軟正黑體" panose="020B0604030504040204" pitchFamily="34" charset="-120"/>
                <a:ea typeface="微軟正黑體" panose="020B0604030504040204" pitchFamily="34" charset="-120"/>
              </a:rPr>
              <a:t>月</a:t>
            </a:r>
            <a:r>
              <a:rPr lang="en-US" altLang="zh-TW" sz="1400" dirty="0">
                <a:latin typeface="微軟正黑體" panose="020B0604030504040204" pitchFamily="34" charset="-120"/>
                <a:ea typeface="微軟正黑體" panose="020B0604030504040204" pitchFamily="34" charset="-120"/>
              </a:rPr>
              <a:t>21</a:t>
            </a:r>
            <a:r>
              <a:rPr lang="zh-TW" altLang="en-US" sz="1400" dirty="0">
                <a:latin typeface="微軟正黑體" panose="020B0604030504040204" pitchFamily="34" charset="-120"/>
                <a:ea typeface="微軟正黑體" panose="020B0604030504040204" pitchFamily="34" charset="-120"/>
              </a:rPr>
              <a:t>日至</a:t>
            </a:r>
            <a:r>
              <a:rPr lang="en-US" altLang="zh-TW" sz="1400" dirty="0">
                <a:latin typeface="微軟正黑體" panose="020B0604030504040204" pitchFamily="34" charset="-120"/>
                <a:ea typeface="微軟正黑體" panose="020B0604030504040204" pitchFamily="34" charset="-120"/>
              </a:rPr>
              <a:t>9</a:t>
            </a:r>
            <a:r>
              <a:rPr lang="zh-TW" altLang="en-US" sz="1400" dirty="0">
                <a:latin typeface="微軟正黑體" panose="020B0604030504040204" pitchFamily="34" charset="-120"/>
                <a:ea typeface="微軟正黑體" panose="020B0604030504040204" pitchFamily="34" charset="-120"/>
              </a:rPr>
              <a:t>月</a:t>
            </a:r>
            <a:r>
              <a:rPr lang="en-US" altLang="zh-TW" sz="1400" dirty="0">
                <a:latin typeface="微軟正黑體" panose="020B0604030504040204" pitchFamily="34" charset="-120"/>
                <a:ea typeface="微軟正黑體" panose="020B0604030504040204" pitchFamily="34" charset="-120"/>
              </a:rPr>
              <a:t>30</a:t>
            </a:r>
            <a:r>
              <a:rPr lang="zh-TW" altLang="en-US" sz="1400" dirty="0">
                <a:latin typeface="微軟正黑體" panose="020B0604030504040204" pitchFamily="34" charset="-120"/>
                <a:ea typeface="微軟正黑體" panose="020B0604030504040204" pitchFamily="34" charset="-120"/>
              </a:rPr>
              <a:t>日，歡迎鼓勵符合資格之優秀學生踴躍報考，詳請掃描</a:t>
            </a:r>
            <a:r>
              <a:rPr lang="en-US" altLang="zh-TW" sz="1400" dirty="0">
                <a:latin typeface="微軟正黑體" panose="020B0604030504040204" pitchFamily="34" charset="-120"/>
                <a:ea typeface="微軟正黑體" panose="020B0604030504040204" pitchFamily="34" charset="-120"/>
              </a:rPr>
              <a:t>QRCODE</a:t>
            </a:r>
            <a:r>
              <a:rPr lang="zh-TW" altLang="en-US" sz="1400" dirty="0">
                <a:latin typeface="微軟正黑體" panose="020B0604030504040204" pitchFamily="34" charset="-120"/>
                <a:ea typeface="微軟正黑體" panose="020B0604030504040204" pitchFamily="34" charset="-120"/>
              </a:rPr>
              <a:t>，可連至甄選網站下載簡章。</a:t>
            </a:r>
          </a:p>
        </p:txBody>
      </p:sp>
      <p:sp>
        <p:nvSpPr>
          <p:cNvPr id="4" name="投影片編號版面配置區 3"/>
          <p:cNvSpPr>
            <a:spLocks noGrp="1"/>
          </p:cNvSpPr>
          <p:nvPr>
            <p:ph type="sldNum" sz="quarter" idx="10"/>
          </p:nvPr>
        </p:nvSpPr>
        <p:spPr/>
        <p:txBody>
          <a:bodyPr/>
          <a:lstStyle/>
          <a:p>
            <a:fld id="{B7FEC7EC-A287-4C60-B081-BB822D598162}" type="slidenum">
              <a:rPr lang="zh-TW" altLang="en-US" smtClean="0"/>
              <a:t>1</a:t>
            </a:fld>
            <a:endParaRPr lang="zh-TW" altLang="en-US"/>
          </a:p>
        </p:txBody>
      </p:sp>
    </p:spTree>
    <p:extLst>
      <p:ext uri="{BB962C8B-B14F-4D97-AF65-F5344CB8AC3E}">
        <p14:creationId xmlns:p14="http://schemas.microsoft.com/office/powerpoint/2010/main" val="3986747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400" dirty="0">
                <a:solidFill>
                  <a:schemeClr val="tx1"/>
                </a:solidFill>
                <a:latin typeface="微軟正黑體" panose="020B0604030504040204" pitchFamily="34" charset="-120"/>
                <a:ea typeface="微軟正黑體" panose="020B0604030504040204" pitchFamily="34" charset="-120"/>
              </a:rPr>
              <a:t>【</a:t>
            </a:r>
            <a:r>
              <a:rPr lang="zh-TW" altLang="en-US" sz="1400" dirty="0">
                <a:solidFill>
                  <a:schemeClr val="tx1"/>
                </a:solidFill>
                <a:latin typeface="微軟正黑體" panose="020B0604030504040204" pitchFamily="34" charset="-120"/>
                <a:ea typeface="微軟正黑體" panose="020B0604030504040204" pitchFamily="34" charset="-120"/>
              </a:rPr>
              <a:t>申請資格條件及甄選流程</a:t>
            </a:r>
            <a:r>
              <a:rPr lang="en-US" altLang="zh-TW" sz="1400" dirty="0">
                <a:solidFill>
                  <a:schemeClr val="tx1"/>
                </a:solidFill>
                <a:latin typeface="微軟正黑體" panose="020B0604030504040204" pitchFamily="34" charset="-120"/>
                <a:ea typeface="微軟正黑體" panose="020B0604030504040204" pitchFamily="34" charset="-120"/>
              </a:rPr>
              <a:t>】</a:t>
            </a:r>
          </a:p>
          <a:p>
            <a:endParaRPr lang="en-US" altLang="zh-TW" sz="1400" dirty="0">
              <a:solidFill>
                <a:schemeClr val="tx1"/>
              </a:solidFill>
              <a:latin typeface="微軟正黑體" panose="020B0604030504040204" pitchFamily="34" charset="-120"/>
              <a:ea typeface="微軟正黑體" panose="020B0604030504040204" pitchFamily="34" charset="-120"/>
            </a:endParaRPr>
          </a:p>
          <a:p>
            <a:r>
              <a:rPr lang="zh-TW" altLang="en-US" sz="1400" dirty="0">
                <a:solidFill>
                  <a:schemeClr val="tx1"/>
                </a:solidFill>
                <a:latin typeface="微軟正黑體" panose="020B0604030504040204" pitchFamily="34" charset="-120"/>
                <a:ea typeface="微軟正黑體" panose="020B0604030504040204" pitchFamily="34" charset="-120"/>
              </a:rPr>
              <a:t>資格條件：</a:t>
            </a:r>
            <a:endParaRPr lang="en-US" altLang="zh-TW" sz="1400" dirty="0">
              <a:solidFill>
                <a:schemeClr val="tx1"/>
              </a:solidFill>
              <a:latin typeface="微軟正黑體" panose="020B0604030504040204" pitchFamily="34" charset="-120"/>
              <a:ea typeface="微軟正黑體" panose="020B0604030504040204" pitchFamily="34" charset="-120"/>
            </a:endParaRPr>
          </a:p>
          <a:p>
            <a:r>
              <a:rPr lang="en-US" altLang="zh-TW" sz="1400" dirty="0">
                <a:solidFill>
                  <a:schemeClr val="tx1"/>
                </a:solidFill>
                <a:latin typeface="微軟正黑體" panose="020B0604030504040204" pitchFamily="34" charset="-120"/>
                <a:ea typeface="微軟正黑體" panose="020B0604030504040204" pitchFamily="34" charset="-120"/>
              </a:rPr>
              <a:t>1.</a:t>
            </a:r>
            <a:r>
              <a:rPr lang="zh-TW" altLang="en-US" sz="1400" b="1" dirty="0">
                <a:solidFill>
                  <a:schemeClr val="tx1"/>
                </a:solidFill>
                <a:latin typeface="微軟正黑體" panose="020B0604030504040204" pitchFamily="34" charset="-120"/>
                <a:ea typeface="微軟正黑體" panose="020B0604030504040204" pitchFamily="34" charset="-120"/>
              </a:rPr>
              <a:t>依各類科簡章所訂之系所已通過博士學位候選人資格考核之博士生</a:t>
            </a:r>
          </a:p>
          <a:p>
            <a:pPr defTabSz="853101">
              <a:defRPr/>
            </a:pPr>
            <a:r>
              <a:rPr lang="en-US" altLang="zh-TW" sz="1400" dirty="0">
                <a:solidFill>
                  <a:schemeClr val="tx1"/>
                </a:solidFill>
                <a:latin typeface="微軟正黑體" panose="020B0604030504040204" pitchFamily="34" charset="-120"/>
                <a:ea typeface="微軟正黑體" panose="020B0604030504040204" pitchFamily="34" charset="-120"/>
              </a:rPr>
              <a:t>2.</a:t>
            </a:r>
            <a:r>
              <a:rPr lang="zh-TW" altLang="en-US" sz="1400" dirty="0">
                <a:solidFill>
                  <a:schemeClr val="tx1"/>
                </a:solidFill>
                <a:latin typeface="微軟正黑體" panose="020B0604030504040204" pitchFamily="34" charset="-120"/>
                <a:ea typeface="微軟正黑體" panose="020B0604030504040204" pitchFamily="34" charset="-120"/>
              </a:rPr>
              <a:t>申請時以有學業成績之「最近前２學期」學業成績，每科均須及格且前</a:t>
            </a:r>
            <a:r>
              <a:rPr lang="en-US" altLang="zh-TW" sz="1400" dirty="0">
                <a:solidFill>
                  <a:schemeClr val="tx1"/>
                </a:solidFill>
                <a:latin typeface="微軟正黑體" panose="020B0604030504040204" pitchFamily="34" charset="-120"/>
                <a:ea typeface="微軟正黑體" panose="020B0604030504040204" pitchFamily="34" charset="-120"/>
              </a:rPr>
              <a:t>2</a:t>
            </a:r>
            <a:r>
              <a:rPr lang="zh-TW" altLang="en-US" sz="1400" dirty="0">
                <a:solidFill>
                  <a:schemeClr val="tx1"/>
                </a:solidFill>
                <a:latin typeface="微軟正黑體" panose="020B0604030504040204" pitchFamily="34" charset="-120"/>
                <a:ea typeface="微軟正黑體" panose="020B0604030504040204" pitchFamily="34" charset="-120"/>
              </a:rPr>
              <a:t>學期之各學期平均成績</a:t>
            </a:r>
            <a:r>
              <a:rPr lang="en-US" altLang="zh-TW" sz="1400" dirty="0">
                <a:solidFill>
                  <a:schemeClr val="tx1"/>
                </a:solidFill>
                <a:latin typeface="微軟正黑體" panose="020B0604030504040204" pitchFamily="34" charset="-120"/>
                <a:ea typeface="微軟正黑體" panose="020B0604030504040204" pitchFamily="34" charset="-120"/>
              </a:rPr>
              <a:t>75</a:t>
            </a:r>
            <a:r>
              <a:rPr lang="zh-TW" altLang="en-US" sz="1400" dirty="0">
                <a:solidFill>
                  <a:schemeClr val="tx1"/>
                </a:solidFill>
                <a:latin typeface="微軟正黑體" panose="020B0604030504040204" pitchFamily="34" charset="-120"/>
                <a:ea typeface="微軟正黑體" panose="020B0604030504040204" pitchFamily="34" charset="-120"/>
              </a:rPr>
              <a:t>分以上或班上前</a:t>
            </a:r>
            <a:r>
              <a:rPr lang="en-US" altLang="zh-TW" sz="1400" dirty="0">
                <a:solidFill>
                  <a:schemeClr val="tx1"/>
                </a:solidFill>
                <a:latin typeface="微軟正黑體" panose="020B0604030504040204" pitchFamily="34" charset="-120"/>
                <a:ea typeface="微軟正黑體" panose="020B0604030504040204" pitchFamily="34" charset="-120"/>
              </a:rPr>
              <a:t>3</a:t>
            </a:r>
            <a:r>
              <a:rPr lang="zh-TW" altLang="en-US" sz="1400" dirty="0">
                <a:solidFill>
                  <a:schemeClr val="tx1"/>
                </a:solidFill>
                <a:latin typeface="微軟正黑體" panose="020B0604030504040204" pitchFamily="34" charset="-120"/>
                <a:ea typeface="微軟正黑體" panose="020B0604030504040204" pitchFamily="34" charset="-120"/>
              </a:rPr>
              <a:t>分之</a:t>
            </a:r>
            <a:r>
              <a:rPr lang="en-US" altLang="zh-TW" sz="1400" dirty="0">
                <a:solidFill>
                  <a:schemeClr val="tx1"/>
                </a:solidFill>
                <a:latin typeface="微軟正黑體" panose="020B0604030504040204" pitchFamily="34" charset="-120"/>
                <a:ea typeface="微軟正黑體" panose="020B0604030504040204" pitchFamily="34" charset="-120"/>
              </a:rPr>
              <a:t>1</a:t>
            </a:r>
            <a:r>
              <a:rPr lang="zh-TW" altLang="en-US" sz="1400" dirty="0">
                <a:solidFill>
                  <a:schemeClr val="tx1"/>
                </a:solidFill>
                <a:latin typeface="微軟正黑體" panose="020B0604030504040204" pitchFamily="34" charset="-120"/>
                <a:ea typeface="微軟正黑體" panose="020B0604030504040204" pitchFamily="34" charset="-120"/>
              </a:rPr>
              <a:t>內。</a:t>
            </a:r>
            <a:endParaRPr lang="en-US" altLang="zh-TW" sz="1400" dirty="0">
              <a:solidFill>
                <a:schemeClr val="tx1"/>
              </a:solidFill>
              <a:latin typeface="微軟正黑體" panose="020B0604030504040204" pitchFamily="34" charset="-120"/>
              <a:ea typeface="微軟正黑體" panose="020B0604030504040204" pitchFamily="34" charset="-120"/>
            </a:endParaRPr>
          </a:p>
          <a:p>
            <a:r>
              <a:rPr lang="en-US" altLang="zh-TW" sz="1400" dirty="0">
                <a:solidFill>
                  <a:schemeClr val="tx1"/>
                </a:solidFill>
                <a:latin typeface="微軟正黑體" panose="020B0604030504040204" pitchFamily="34" charset="-120"/>
                <a:ea typeface="微軟正黑體" panose="020B0604030504040204" pitchFamily="34" charset="-120"/>
              </a:rPr>
              <a:t>3.</a:t>
            </a:r>
            <a:r>
              <a:rPr lang="zh-TW" altLang="en-US" sz="1400" dirty="0">
                <a:solidFill>
                  <a:schemeClr val="tx1"/>
                </a:solidFill>
                <a:latin typeface="微軟正黑體" panose="020B0604030504040204" pitchFamily="34" charset="-120"/>
                <a:ea typeface="微軟正黑體" panose="020B0604030504040204" pitchFamily="34" charset="-120"/>
              </a:rPr>
              <a:t>修畢簡章所規定課程</a:t>
            </a:r>
            <a:r>
              <a:rPr lang="en-US" altLang="zh-TW" sz="1400" dirty="0">
                <a:solidFill>
                  <a:schemeClr val="tx1"/>
                </a:solidFill>
                <a:latin typeface="微軟正黑體" panose="020B0604030504040204" pitchFamily="34" charset="-120"/>
                <a:ea typeface="微軟正黑體" panose="020B0604030504040204" pitchFamily="34" charset="-120"/>
              </a:rPr>
              <a:t>(</a:t>
            </a:r>
            <a:r>
              <a:rPr lang="zh-TW" altLang="en-US" sz="1400" dirty="0">
                <a:solidFill>
                  <a:schemeClr val="tx1"/>
                </a:solidFill>
                <a:latin typeface="微軟正黑體" panose="020B0604030504040204" pitchFamily="34" charset="-120"/>
                <a:ea typeface="微軟正黑體" panose="020B0604030504040204" pitchFamily="34" charset="-120"/>
              </a:rPr>
              <a:t>修課要求如後述</a:t>
            </a:r>
            <a:r>
              <a:rPr lang="en-US" altLang="zh-TW" sz="1400" dirty="0">
                <a:solidFill>
                  <a:schemeClr val="tx1"/>
                </a:solidFill>
                <a:latin typeface="微軟正黑體" panose="020B0604030504040204" pitchFamily="34" charset="-120"/>
                <a:ea typeface="微軟正黑體" panose="020B0604030504040204" pitchFamily="34" charset="-120"/>
              </a:rPr>
              <a:t>)</a:t>
            </a:r>
            <a:r>
              <a:rPr lang="zh-TW" altLang="en-US" sz="1400" dirty="0">
                <a:solidFill>
                  <a:schemeClr val="tx1"/>
                </a:solidFill>
                <a:latin typeface="微軟正黑體" panose="020B0604030504040204" pitchFamily="34" charset="-120"/>
                <a:ea typeface="微軟正黑體" panose="020B0604030504040204" pitchFamily="34" charset="-120"/>
              </a:rPr>
              <a:t>。</a:t>
            </a:r>
            <a:endParaRPr lang="en-US" altLang="zh-TW" sz="1400" dirty="0">
              <a:solidFill>
                <a:schemeClr val="tx1"/>
              </a:solidFill>
              <a:latin typeface="微軟正黑體" panose="020B0604030504040204" pitchFamily="34" charset="-120"/>
              <a:ea typeface="微軟正黑體" panose="020B0604030504040204" pitchFamily="34" charset="-120"/>
            </a:endParaRPr>
          </a:p>
          <a:p>
            <a:endParaRPr lang="en-US" altLang="zh-TW" sz="1400" dirty="0">
              <a:solidFill>
                <a:schemeClr val="tx1"/>
              </a:solidFill>
              <a:latin typeface="微軟正黑體" panose="020B0604030504040204" pitchFamily="34" charset="-120"/>
              <a:ea typeface="微軟正黑體" panose="020B0604030504040204" pitchFamily="34" charset="-120"/>
            </a:endParaRPr>
          </a:p>
          <a:p>
            <a:r>
              <a:rPr lang="zh-TW" altLang="en-US" sz="1400" dirty="0">
                <a:solidFill>
                  <a:schemeClr val="tx1"/>
                </a:solidFill>
                <a:latin typeface="微軟正黑體" panose="020B0604030504040204" pitchFamily="34" charset="-120"/>
                <a:ea typeface="微軟正黑體" panose="020B0604030504040204" pitchFamily="34" charset="-120"/>
              </a:rPr>
              <a:t>甄選流程：</a:t>
            </a:r>
            <a:endParaRPr lang="en-US" altLang="zh-TW" sz="1400" dirty="0">
              <a:solidFill>
                <a:schemeClr val="tx1"/>
              </a:solidFill>
              <a:latin typeface="微軟正黑體" panose="020B0604030504040204" pitchFamily="34" charset="-120"/>
              <a:ea typeface="微軟正黑體" panose="020B0604030504040204" pitchFamily="34" charset="-120"/>
            </a:endParaRPr>
          </a:p>
          <a:p>
            <a:r>
              <a:rPr lang="zh-TW" altLang="en-US" sz="1400" dirty="0">
                <a:solidFill>
                  <a:schemeClr val="tx1"/>
                </a:solidFill>
                <a:latin typeface="微軟正黑體" panose="020B0604030504040204" pitchFamily="34" charset="-120"/>
                <a:ea typeface="微軟正黑體" panose="020B0604030504040204" pitchFamily="34" charset="-120"/>
              </a:rPr>
              <a:t>分為筆試、資格審查及面試等</a:t>
            </a:r>
            <a:r>
              <a:rPr lang="en-US" altLang="zh-TW" sz="1400" dirty="0">
                <a:solidFill>
                  <a:schemeClr val="tx1"/>
                </a:solidFill>
                <a:latin typeface="微軟正黑體" panose="020B0604030504040204" pitchFamily="34" charset="-120"/>
                <a:ea typeface="微軟正黑體" panose="020B0604030504040204" pitchFamily="34" charset="-120"/>
              </a:rPr>
              <a:t>3</a:t>
            </a:r>
            <a:r>
              <a:rPr lang="zh-TW" altLang="en-US" sz="1400" dirty="0">
                <a:solidFill>
                  <a:schemeClr val="tx1"/>
                </a:solidFill>
                <a:latin typeface="微軟正黑體" panose="020B0604030504040204" pitchFamily="34" charset="-120"/>
                <a:ea typeface="微軟正黑體" panose="020B0604030504040204" pitchFamily="34" charset="-120"/>
              </a:rPr>
              <a:t>階段，將於甄選網站公告。</a:t>
            </a:r>
            <a:endParaRPr lang="en-US" altLang="zh-TW" sz="1400" dirty="0">
              <a:solidFill>
                <a:schemeClr val="tx1"/>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pPr defTabSz="914308">
              <a:defRPr/>
            </a:pPr>
            <a:fld id="{B7FEC7EC-A287-4C60-B081-BB822D598162}" type="slidenum">
              <a:rPr lang="zh-TW" altLang="en-US">
                <a:solidFill>
                  <a:prstClr val="black"/>
                </a:solidFill>
                <a:latin typeface="Calibri" panose="020F0502020204030204"/>
                <a:ea typeface="新細明體" panose="02020500000000000000" pitchFamily="18" charset="-120"/>
              </a:rPr>
              <a:pPr defTabSz="914308">
                <a:defRPr/>
              </a:pPr>
              <a:t>2</a:t>
            </a:fld>
            <a:endParaRPr lang="zh-TW" altLang="en-US">
              <a:solidFill>
                <a:prstClr val="black"/>
              </a:solidFill>
              <a:latin typeface="Calibri" panose="020F0502020204030204"/>
              <a:ea typeface="新細明體" panose="02020500000000000000" pitchFamily="18" charset="-120"/>
            </a:endParaRPr>
          </a:p>
        </p:txBody>
      </p:sp>
    </p:spTree>
    <p:extLst>
      <p:ext uri="{BB962C8B-B14F-4D97-AF65-F5344CB8AC3E}">
        <p14:creationId xmlns:p14="http://schemas.microsoft.com/office/powerpoint/2010/main" val="3654813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defTabSz="883219">
              <a:defRPr/>
            </a:pPr>
            <a:r>
              <a:rPr lang="en-US" altLang="zh-TW" sz="1400" dirty="0">
                <a:solidFill>
                  <a:schemeClr val="tx1"/>
                </a:solidFill>
                <a:latin typeface="微軟正黑體" panose="020B0604030504040204" pitchFamily="34" charset="-120"/>
                <a:ea typeface="微軟正黑體" panose="020B0604030504040204" pitchFamily="34" charset="-120"/>
              </a:rPr>
              <a:t>【</a:t>
            </a:r>
            <a:r>
              <a:rPr lang="zh-TW" altLang="en-US" sz="1400" dirty="0">
                <a:solidFill>
                  <a:schemeClr val="tx1"/>
                </a:solidFill>
                <a:latin typeface="微軟正黑體" panose="020B0604030504040204" pitchFamily="34" charset="-120"/>
                <a:ea typeface="微軟正黑體" panose="020B0604030504040204" pitchFamily="34" charset="-120"/>
              </a:rPr>
              <a:t>能源與環境政策研析及電業營運決策管理</a:t>
            </a:r>
            <a:r>
              <a:rPr lang="en-US" altLang="zh-TW" sz="1400" dirty="0">
                <a:solidFill>
                  <a:schemeClr val="tx1"/>
                </a:solidFill>
                <a:latin typeface="微軟正黑體" panose="020B0604030504040204" pitchFamily="34" charset="-120"/>
                <a:ea typeface="微軟正黑體" panose="020B0604030504040204" pitchFamily="34" charset="-120"/>
              </a:rPr>
              <a:t>】</a:t>
            </a:r>
            <a:r>
              <a:rPr lang="zh-TW" altLang="en-US" sz="1400" dirty="0">
                <a:solidFill>
                  <a:schemeClr val="tx1"/>
                </a:solidFill>
                <a:latin typeface="微軟正黑體" panose="020B0604030504040204" pitchFamily="34" charset="-120"/>
                <a:ea typeface="微軟正黑體" panose="020B0604030504040204" pitchFamily="34" charset="-120"/>
              </a:rPr>
              <a:t> </a:t>
            </a:r>
            <a:endParaRPr lang="en-US" altLang="zh-TW" sz="1400" dirty="0">
              <a:solidFill>
                <a:schemeClr val="tx1"/>
              </a:solidFill>
              <a:latin typeface="微軟正黑體" panose="020B0604030504040204" pitchFamily="34" charset="-120"/>
              <a:ea typeface="微軟正黑體" panose="020B0604030504040204" pitchFamily="34" charset="-120"/>
            </a:endParaRPr>
          </a:p>
          <a:p>
            <a:pPr defTabSz="883219">
              <a:defRPr/>
            </a:pPr>
            <a:endParaRPr lang="en-US" altLang="zh-TW" sz="1400" dirty="0">
              <a:solidFill>
                <a:schemeClr val="tx1"/>
              </a:solidFill>
              <a:latin typeface="微軟正黑體" panose="020B0604030504040204" pitchFamily="34" charset="-120"/>
              <a:ea typeface="微軟正黑體" panose="020B0604030504040204" pitchFamily="34" charset="-120"/>
            </a:endParaRPr>
          </a:p>
          <a:p>
            <a:pPr defTabSz="883219">
              <a:defRPr/>
            </a:pPr>
            <a:r>
              <a:rPr lang="en-US" altLang="zh-TW" sz="1400" dirty="0">
                <a:solidFill>
                  <a:schemeClr val="tx1"/>
                </a:solidFill>
                <a:latin typeface="微軟正黑體" panose="020B0604030504040204" pitchFamily="34" charset="-120"/>
                <a:ea typeface="微軟正黑體" panose="020B0604030504040204" pitchFamily="34" charset="-120"/>
              </a:rPr>
              <a:t>1.</a:t>
            </a:r>
            <a:r>
              <a:rPr lang="zh-TW" altLang="en-US" sz="1400" dirty="0">
                <a:solidFill>
                  <a:schemeClr val="tx1"/>
                </a:solidFill>
                <a:latin typeface="微軟正黑體" panose="020B0604030504040204" pitchFamily="34" charset="-120"/>
                <a:ea typeface="微軟正黑體" panose="020B0604030504040204" pitchFamily="34" charset="-120"/>
              </a:rPr>
              <a:t>名額：</a:t>
            </a:r>
            <a:r>
              <a:rPr lang="en-US" altLang="zh-TW" sz="1400" dirty="0">
                <a:solidFill>
                  <a:schemeClr val="tx1"/>
                </a:solidFill>
                <a:latin typeface="微軟正黑體" panose="020B0604030504040204" pitchFamily="34" charset="-120"/>
                <a:ea typeface="微軟正黑體" panose="020B0604030504040204" pitchFamily="34" charset="-120"/>
              </a:rPr>
              <a:t>1</a:t>
            </a:r>
            <a:r>
              <a:rPr lang="zh-TW" altLang="en-US" sz="1400" dirty="0">
                <a:solidFill>
                  <a:schemeClr val="tx1"/>
                </a:solidFill>
                <a:latin typeface="微軟正黑體" panose="020B0604030504040204" pitchFamily="34" charset="-120"/>
                <a:ea typeface="微軟正黑體" panose="020B0604030504040204" pitchFamily="34" charset="-120"/>
              </a:rPr>
              <a:t>名</a:t>
            </a:r>
            <a:endParaRPr lang="en-US" altLang="zh-TW" sz="1400" dirty="0">
              <a:solidFill>
                <a:schemeClr val="tx1"/>
              </a:solidFill>
              <a:latin typeface="微軟正黑體" panose="020B0604030504040204" pitchFamily="34" charset="-120"/>
              <a:ea typeface="微軟正黑體" panose="020B0604030504040204" pitchFamily="34" charset="-120"/>
            </a:endParaRPr>
          </a:p>
          <a:p>
            <a:pPr defTabSz="883219">
              <a:defRPr/>
            </a:pPr>
            <a:r>
              <a:rPr lang="en-US" altLang="zh-TW" sz="1400" dirty="0">
                <a:solidFill>
                  <a:schemeClr val="tx1"/>
                </a:solidFill>
                <a:latin typeface="微軟正黑體" panose="020B0604030504040204" pitchFamily="34" charset="-120"/>
                <a:ea typeface="微軟正黑體" panose="020B0604030504040204" pitchFamily="34" charset="-120"/>
              </a:rPr>
              <a:t>2.</a:t>
            </a:r>
            <a:r>
              <a:rPr lang="zh-TW" altLang="en-US" sz="1400" dirty="0">
                <a:solidFill>
                  <a:schemeClr val="tx1"/>
                </a:solidFill>
                <a:latin typeface="微軟正黑體" panose="020B0604030504040204" pitchFamily="34" charset="-120"/>
                <a:ea typeface="微軟正黑體" panose="020B0604030504040204" pitchFamily="34" charset="-120"/>
              </a:rPr>
              <a:t>筆試專業科目：能源與環境政策暨研究方法</a:t>
            </a:r>
            <a:endParaRPr lang="en-US" altLang="zh-TW" sz="1400" dirty="0">
              <a:solidFill>
                <a:schemeClr val="tx1"/>
              </a:solidFill>
              <a:latin typeface="微軟正黑體" panose="020B0604030504040204" pitchFamily="34" charset="-120"/>
              <a:ea typeface="微軟正黑體" panose="020B0604030504040204" pitchFamily="34" charset="-120"/>
            </a:endParaRPr>
          </a:p>
          <a:p>
            <a:pPr defTabSz="883219">
              <a:defRPr/>
            </a:pPr>
            <a:r>
              <a:rPr lang="en-US" altLang="zh-TW" sz="1400" dirty="0">
                <a:solidFill>
                  <a:schemeClr val="tx1"/>
                </a:solidFill>
                <a:latin typeface="微軟正黑體" panose="020B0604030504040204" pitchFamily="34" charset="-120"/>
                <a:ea typeface="微軟正黑體" panose="020B0604030504040204" pitchFamily="34" charset="-120"/>
              </a:rPr>
              <a:t>3.</a:t>
            </a:r>
            <a:r>
              <a:rPr lang="zh-TW" altLang="en-US" sz="1400" dirty="0">
                <a:solidFill>
                  <a:schemeClr val="tx1"/>
                </a:solidFill>
                <a:latin typeface="微軟正黑體" panose="020B0604030504040204" pitchFamily="34" charset="-120"/>
                <a:ea typeface="微軟正黑體" panose="020B0604030504040204" pitchFamily="34" charset="-120"/>
              </a:rPr>
              <a:t>申請前於專科以上學歷修畢表列甲類課程任</a:t>
            </a:r>
            <a:r>
              <a:rPr lang="en-US" altLang="zh-TW" sz="1400" dirty="0">
                <a:solidFill>
                  <a:schemeClr val="tx1"/>
                </a:solidFill>
                <a:latin typeface="微軟正黑體" panose="020B0604030504040204" pitchFamily="34" charset="-120"/>
                <a:ea typeface="微軟正黑體" panose="020B0604030504040204" pitchFamily="34" charset="-120"/>
              </a:rPr>
              <a:t>1</a:t>
            </a:r>
            <a:r>
              <a:rPr lang="zh-TW" altLang="en-US" sz="1400" dirty="0">
                <a:solidFill>
                  <a:schemeClr val="tx1"/>
                </a:solidFill>
                <a:latin typeface="微軟正黑體" panose="020B0604030504040204" pitchFamily="34" charset="-120"/>
                <a:ea typeface="微軟正黑體" panose="020B0604030504040204" pitchFamily="34" charset="-120"/>
              </a:rPr>
              <a:t>科</a:t>
            </a:r>
            <a:endParaRPr lang="en-US" altLang="zh-TW" sz="1400" dirty="0">
              <a:solidFill>
                <a:schemeClr val="tx1"/>
              </a:solidFill>
              <a:latin typeface="微軟正黑體" panose="020B0604030504040204" pitchFamily="34" charset="-120"/>
              <a:ea typeface="微軟正黑體" panose="020B0604030504040204" pitchFamily="34" charset="-120"/>
            </a:endParaRPr>
          </a:p>
          <a:p>
            <a:pPr defTabSz="883219">
              <a:defRPr/>
            </a:pPr>
            <a:r>
              <a:rPr lang="en-US" altLang="zh-TW" sz="1400" dirty="0">
                <a:solidFill>
                  <a:schemeClr val="tx1"/>
                </a:solidFill>
                <a:latin typeface="微軟正黑體" panose="020B0604030504040204" pitchFamily="34" charset="-120"/>
                <a:ea typeface="微軟正黑體" panose="020B0604030504040204" pitchFamily="34" charset="-120"/>
              </a:rPr>
              <a:t>4.</a:t>
            </a:r>
            <a:r>
              <a:rPr lang="zh-TW" altLang="en-US" sz="1400" dirty="0">
                <a:solidFill>
                  <a:schemeClr val="tx1"/>
                </a:solidFill>
                <a:latin typeface="微軟正黑體" panose="020B0604030504040204" pitchFamily="34" charset="-120"/>
                <a:ea typeface="微軟正黑體" panose="020B0604030504040204" pitchFamily="34" charset="-120"/>
              </a:rPr>
              <a:t>獲錄取後，畢業前除須繳交</a:t>
            </a:r>
            <a:r>
              <a:rPr kumimoji="1" lang="zh-TW" altLang="en-US" sz="1400" b="1" dirty="0">
                <a:ln w="0"/>
                <a:solidFill>
                  <a:schemeClr val="tx1"/>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能源與環境政策研析及電業營運決策管理</a:t>
            </a:r>
            <a:r>
              <a:rPr lang="zh-TW" altLang="en-US" sz="1400" dirty="0">
                <a:solidFill>
                  <a:schemeClr val="tx1"/>
                </a:solidFill>
                <a:latin typeface="微軟正黑體" panose="020B0604030504040204" pitchFamily="34" charset="-120"/>
                <a:ea typeface="微軟正黑體" panose="020B0604030504040204" pitchFamily="34" charset="-120"/>
              </a:rPr>
              <a:t>相關議題之論文，另須修畢如表列指定課程甲類任</a:t>
            </a:r>
            <a:r>
              <a:rPr lang="en-US" altLang="zh-TW" sz="1400" dirty="0">
                <a:solidFill>
                  <a:schemeClr val="tx1"/>
                </a:solidFill>
                <a:latin typeface="微軟正黑體" panose="020B0604030504040204" pitchFamily="34" charset="-120"/>
                <a:ea typeface="微軟正黑體" panose="020B0604030504040204" pitchFamily="34" charset="-120"/>
              </a:rPr>
              <a:t>3</a:t>
            </a:r>
            <a:r>
              <a:rPr lang="zh-TW" altLang="en-US" sz="1400" dirty="0">
                <a:solidFill>
                  <a:schemeClr val="tx1"/>
                </a:solidFill>
                <a:latin typeface="微軟正黑體" panose="020B0604030504040204" pitchFamily="34" charset="-120"/>
                <a:ea typeface="微軟正黑體" panose="020B0604030504040204" pitchFamily="34" charset="-120"/>
              </a:rPr>
              <a:t>科及乙類課程任</a:t>
            </a:r>
            <a:r>
              <a:rPr lang="en-US" altLang="zh-TW" sz="1400" dirty="0">
                <a:solidFill>
                  <a:schemeClr val="tx1"/>
                </a:solidFill>
                <a:latin typeface="微軟正黑體" panose="020B0604030504040204" pitchFamily="34" charset="-120"/>
                <a:ea typeface="微軟正黑體" panose="020B0604030504040204" pitchFamily="34" charset="-120"/>
              </a:rPr>
              <a:t>2</a:t>
            </a:r>
            <a:r>
              <a:rPr lang="zh-TW" altLang="en-US" sz="1400" dirty="0">
                <a:solidFill>
                  <a:schemeClr val="tx1"/>
                </a:solidFill>
                <a:latin typeface="微軟正黑體" panose="020B0604030504040204" pitchFamily="34" charset="-120"/>
                <a:ea typeface="微軟正黑體" panose="020B0604030504040204" pitchFamily="34" charset="-120"/>
              </a:rPr>
              <a:t>科</a:t>
            </a:r>
          </a:p>
          <a:p>
            <a:pPr defTabSz="914308">
              <a:defRPr/>
            </a:pPr>
            <a:endParaRPr lang="en-US" altLang="zh-TW" sz="1400"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B7FEC7EC-A287-4C60-B081-BB822D598162}" type="slidenum">
              <a:rPr lang="zh-TW" altLang="en-US" smtClean="0"/>
              <a:t>3</a:t>
            </a:fld>
            <a:endParaRPr lang="zh-TW" altLang="en-US"/>
          </a:p>
        </p:txBody>
      </p:sp>
    </p:spTree>
    <p:extLst>
      <p:ext uri="{BB962C8B-B14F-4D97-AF65-F5344CB8AC3E}">
        <p14:creationId xmlns:p14="http://schemas.microsoft.com/office/powerpoint/2010/main" val="346975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defTabSz="883219">
              <a:defRPr/>
            </a:pP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用戶需求面管理</a:t>
            </a: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 </a:t>
            </a:r>
            <a:endParaRPr lang="en-US" altLang="zh-TW" sz="1400" dirty="0">
              <a:latin typeface="微軟正黑體" panose="020B0604030504040204" pitchFamily="34" charset="-120"/>
              <a:ea typeface="微軟正黑體" panose="020B0604030504040204" pitchFamily="34" charset="-120"/>
            </a:endParaRPr>
          </a:p>
          <a:p>
            <a:pPr defTabSz="883219">
              <a:defRPr/>
            </a:pP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1.</a:t>
            </a:r>
            <a:r>
              <a:rPr lang="zh-TW" altLang="en-US" sz="1400" dirty="0">
                <a:latin typeface="微軟正黑體" panose="020B0604030504040204" pitchFamily="34" charset="-120"/>
                <a:ea typeface="微軟正黑體" panose="020B0604030504040204" pitchFamily="34" charset="-120"/>
              </a:rPr>
              <a:t>名額：</a:t>
            </a:r>
            <a:r>
              <a:rPr lang="en-US" altLang="zh-TW" sz="1400" dirty="0">
                <a:latin typeface="微軟正黑體" panose="020B0604030504040204" pitchFamily="34" charset="-120"/>
                <a:ea typeface="微軟正黑體" panose="020B0604030504040204" pitchFamily="34" charset="-120"/>
              </a:rPr>
              <a:t>1</a:t>
            </a:r>
            <a:r>
              <a:rPr lang="zh-TW" altLang="en-US" sz="1400" dirty="0">
                <a:latin typeface="微軟正黑體" panose="020B0604030504040204" pitchFamily="34" charset="-120"/>
                <a:ea typeface="微軟正黑體" panose="020B0604030504040204" pitchFamily="34" charset="-120"/>
              </a:rPr>
              <a:t>名</a:t>
            </a: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2.</a:t>
            </a:r>
            <a:r>
              <a:rPr lang="zh-TW" altLang="en-US" sz="1400" dirty="0">
                <a:latin typeface="微軟正黑體" panose="020B0604030504040204" pitchFamily="34" charset="-120"/>
                <a:ea typeface="微軟正黑體" panose="020B0604030504040204" pitchFamily="34" charset="-120"/>
              </a:rPr>
              <a:t>筆試專業科目：需求面管理</a:t>
            </a: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3.</a:t>
            </a:r>
            <a:r>
              <a:rPr lang="zh-TW" altLang="en-US" sz="1400" dirty="0">
                <a:latin typeface="微軟正黑體" panose="020B0604030504040204" pitchFamily="34" charset="-120"/>
                <a:ea typeface="微軟正黑體" panose="020B0604030504040204" pitchFamily="34" charset="-120"/>
              </a:rPr>
              <a:t>申請前於專科以上學歷修畢表列課程任</a:t>
            </a:r>
            <a:r>
              <a:rPr lang="en-US" altLang="zh-TW" sz="1400" dirty="0">
                <a:latin typeface="微軟正黑體" panose="020B0604030504040204" pitchFamily="34" charset="-120"/>
                <a:ea typeface="微軟正黑體" panose="020B0604030504040204" pitchFamily="34" charset="-120"/>
              </a:rPr>
              <a:t>1</a:t>
            </a:r>
            <a:r>
              <a:rPr lang="zh-TW" altLang="en-US" sz="1400" dirty="0">
                <a:latin typeface="微軟正黑體" panose="020B0604030504040204" pitchFamily="34" charset="-120"/>
                <a:ea typeface="微軟正黑體" panose="020B0604030504040204" pitchFamily="34" charset="-120"/>
              </a:rPr>
              <a:t>科</a:t>
            </a: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4.</a:t>
            </a:r>
            <a:r>
              <a:rPr lang="zh-TW" altLang="en-US" sz="1400" dirty="0">
                <a:latin typeface="微軟正黑體" panose="020B0604030504040204" pitchFamily="34" charset="-120"/>
                <a:ea typeface="微軟正黑體" panose="020B0604030504040204" pitchFamily="34" charset="-120"/>
              </a:rPr>
              <a:t>獲錄取後，畢業前須修畢表列課程任</a:t>
            </a:r>
            <a:r>
              <a:rPr lang="en-US" altLang="zh-TW" sz="1400" dirty="0">
                <a:latin typeface="微軟正黑體" panose="020B0604030504040204" pitchFamily="34" charset="-120"/>
                <a:ea typeface="微軟正黑體" panose="020B0604030504040204" pitchFamily="34" charset="-120"/>
              </a:rPr>
              <a:t>3</a:t>
            </a:r>
            <a:r>
              <a:rPr lang="zh-TW" altLang="en-US" sz="1400" dirty="0">
                <a:latin typeface="微軟正黑體" panose="020B0604030504040204" pitchFamily="34" charset="-120"/>
                <a:ea typeface="微軟正黑體" panose="020B0604030504040204" pitchFamily="34" charset="-120"/>
              </a:rPr>
              <a:t>科，另博士論文研究主題必須與表列課程相關且繳交需求面管理或負載預測相關議題之文章或論文</a:t>
            </a:r>
            <a:endParaRPr lang="en-US" altLang="zh-TW" sz="1400"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B7FEC7EC-A287-4C60-B081-BB822D598162}" type="slidenum">
              <a:rPr lang="zh-TW" altLang="en-US" smtClean="0"/>
              <a:t>4</a:t>
            </a:fld>
            <a:endParaRPr lang="zh-TW" altLang="en-US"/>
          </a:p>
        </p:txBody>
      </p:sp>
    </p:spTree>
    <p:extLst>
      <p:ext uri="{BB962C8B-B14F-4D97-AF65-F5344CB8AC3E}">
        <p14:creationId xmlns:p14="http://schemas.microsoft.com/office/powerpoint/2010/main" val="3296452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defTabSz="883219">
              <a:defRPr/>
            </a:pP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高壓工程</a:t>
            </a: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 </a:t>
            </a:r>
            <a:endParaRPr lang="en-US" altLang="zh-TW" sz="1400" dirty="0">
              <a:latin typeface="微軟正黑體" panose="020B0604030504040204" pitchFamily="34" charset="-120"/>
              <a:ea typeface="微軟正黑體" panose="020B0604030504040204" pitchFamily="34" charset="-120"/>
            </a:endParaRPr>
          </a:p>
          <a:p>
            <a:pPr defTabSz="883219">
              <a:defRPr/>
            </a:pP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1.</a:t>
            </a:r>
            <a:r>
              <a:rPr lang="zh-TW" altLang="en-US" sz="1400" dirty="0">
                <a:latin typeface="微軟正黑體" panose="020B0604030504040204" pitchFamily="34" charset="-120"/>
                <a:ea typeface="微軟正黑體" panose="020B0604030504040204" pitchFamily="34" charset="-120"/>
              </a:rPr>
              <a:t>名額：</a:t>
            </a:r>
            <a:r>
              <a:rPr lang="en-US" altLang="zh-TW" sz="1400" dirty="0">
                <a:latin typeface="微軟正黑體" panose="020B0604030504040204" pitchFamily="34" charset="-120"/>
                <a:ea typeface="微軟正黑體" panose="020B0604030504040204" pitchFamily="34" charset="-120"/>
              </a:rPr>
              <a:t>1</a:t>
            </a:r>
            <a:r>
              <a:rPr lang="zh-TW" altLang="en-US" sz="1400" dirty="0">
                <a:latin typeface="微軟正黑體" panose="020B0604030504040204" pitchFamily="34" charset="-120"/>
                <a:ea typeface="微軟正黑體" panose="020B0604030504040204" pitchFamily="34" charset="-120"/>
              </a:rPr>
              <a:t>名</a:t>
            </a: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2.</a:t>
            </a:r>
            <a:r>
              <a:rPr lang="zh-TW" altLang="en-US" sz="1400" dirty="0">
                <a:latin typeface="微軟正黑體" panose="020B0604030504040204" pitchFamily="34" charset="-120"/>
                <a:ea typeface="微軟正黑體" panose="020B0604030504040204" pitchFamily="34" charset="-120"/>
              </a:rPr>
              <a:t>筆試專業科目：電力系統及電機機械</a:t>
            </a: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3.</a:t>
            </a:r>
            <a:r>
              <a:rPr lang="zh-TW" altLang="en-US" sz="1400" dirty="0">
                <a:latin typeface="微軟正黑體" panose="020B0604030504040204" pitchFamily="34" charset="-120"/>
                <a:ea typeface="微軟正黑體" panose="020B0604030504040204" pitchFamily="34" charset="-120"/>
              </a:rPr>
              <a:t>申請前於專科以上學歷修畢電力系統及電機機械</a:t>
            </a: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4.</a:t>
            </a:r>
            <a:r>
              <a:rPr lang="zh-TW" altLang="en-US" sz="1400" dirty="0">
                <a:latin typeface="微軟正黑體" panose="020B0604030504040204" pitchFamily="34" charset="-120"/>
                <a:ea typeface="微軟正黑體" panose="020B0604030504040204" pitchFamily="34" charset="-120"/>
              </a:rPr>
              <a:t>獲錄取後，畢業前須修畢表列課程任</a:t>
            </a:r>
            <a:r>
              <a:rPr lang="en-US" altLang="zh-TW" sz="1400" dirty="0">
                <a:latin typeface="微軟正黑體" panose="020B0604030504040204" pitchFamily="34" charset="-120"/>
                <a:ea typeface="微軟正黑體" panose="020B0604030504040204" pitchFamily="34" charset="-120"/>
              </a:rPr>
              <a:t>2</a:t>
            </a:r>
            <a:r>
              <a:rPr lang="zh-TW" altLang="en-US" sz="1400" dirty="0">
                <a:latin typeface="微軟正黑體" panose="020B0604030504040204" pitchFamily="34" charset="-120"/>
                <a:ea typeface="微軟正黑體" panose="020B0604030504040204" pitchFamily="34" charset="-120"/>
              </a:rPr>
              <a:t>科，另博士論文研究主題必須與表列課程相關且繳交高壓工程之論文</a:t>
            </a:r>
            <a:endParaRPr lang="en-US" altLang="zh-TW" sz="1400"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B7FEC7EC-A287-4C60-B081-BB822D598162}" type="slidenum">
              <a:rPr lang="zh-TW" altLang="en-US" smtClean="0"/>
              <a:t>5</a:t>
            </a:fld>
            <a:endParaRPr lang="zh-TW" altLang="en-US"/>
          </a:p>
        </p:txBody>
      </p:sp>
    </p:spTree>
    <p:extLst>
      <p:ext uri="{BB962C8B-B14F-4D97-AF65-F5344CB8AC3E}">
        <p14:creationId xmlns:p14="http://schemas.microsoft.com/office/powerpoint/2010/main" val="3518181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defTabSz="883219">
              <a:defRPr/>
            </a:pP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科技管理</a:t>
            </a: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 </a:t>
            </a:r>
            <a:endParaRPr lang="en-US" altLang="zh-TW" sz="1400" dirty="0">
              <a:latin typeface="微軟正黑體" panose="020B0604030504040204" pitchFamily="34" charset="-120"/>
              <a:ea typeface="微軟正黑體" panose="020B0604030504040204" pitchFamily="34" charset="-120"/>
            </a:endParaRPr>
          </a:p>
          <a:p>
            <a:pPr defTabSz="883219">
              <a:defRPr/>
            </a:pP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1.</a:t>
            </a:r>
            <a:r>
              <a:rPr lang="zh-TW" altLang="en-US" sz="1400" dirty="0">
                <a:latin typeface="微軟正黑體" panose="020B0604030504040204" pitchFamily="34" charset="-120"/>
                <a:ea typeface="微軟正黑體" panose="020B0604030504040204" pitchFamily="34" charset="-120"/>
              </a:rPr>
              <a:t>名額：</a:t>
            </a:r>
            <a:r>
              <a:rPr lang="en-US" altLang="zh-TW" sz="1400" dirty="0">
                <a:latin typeface="微軟正黑體" panose="020B0604030504040204" pitchFamily="34" charset="-120"/>
                <a:ea typeface="微軟正黑體" panose="020B0604030504040204" pitchFamily="34" charset="-120"/>
              </a:rPr>
              <a:t>1</a:t>
            </a:r>
            <a:r>
              <a:rPr lang="zh-TW" altLang="en-US" sz="1400" dirty="0">
                <a:latin typeface="微軟正黑體" panose="020B0604030504040204" pitchFamily="34" charset="-120"/>
                <a:ea typeface="微軟正黑體" panose="020B0604030504040204" pitchFamily="34" charset="-120"/>
              </a:rPr>
              <a:t>名</a:t>
            </a: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2.</a:t>
            </a:r>
            <a:r>
              <a:rPr lang="zh-TW" altLang="en-US" sz="1400" dirty="0">
                <a:latin typeface="微軟正黑體" panose="020B0604030504040204" pitchFamily="34" charset="-120"/>
                <a:ea typeface="微軟正黑體" panose="020B0604030504040204" pitchFamily="34" charset="-120"/>
              </a:rPr>
              <a:t>筆試專業科目：科技管理及策略管理</a:t>
            </a: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3.</a:t>
            </a:r>
            <a:r>
              <a:rPr lang="zh-TW" altLang="en-US" sz="1400" dirty="0">
                <a:latin typeface="微軟正黑體" panose="020B0604030504040204" pitchFamily="34" charset="-120"/>
                <a:ea typeface="微軟正黑體" panose="020B0604030504040204" pitchFamily="34" charset="-120"/>
              </a:rPr>
              <a:t>申請前於碩士以上學歷修畢表列課程任</a:t>
            </a:r>
            <a:r>
              <a:rPr lang="en-US" altLang="zh-TW" sz="1400" dirty="0">
                <a:latin typeface="微軟正黑體" panose="020B0604030504040204" pitchFamily="34" charset="-120"/>
                <a:ea typeface="微軟正黑體" panose="020B0604030504040204" pitchFamily="34" charset="-120"/>
              </a:rPr>
              <a:t>1</a:t>
            </a:r>
            <a:r>
              <a:rPr lang="zh-TW" altLang="en-US" sz="1400" dirty="0">
                <a:latin typeface="微軟正黑體" panose="020B0604030504040204" pitchFamily="34" charset="-120"/>
                <a:ea typeface="微軟正黑體" panose="020B0604030504040204" pitchFamily="34" charset="-120"/>
              </a:rPr>
              <a:t>科</a:t>
            </a: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4.</a:t>
            </a:r>
            <a:r>
              <a:rPr lang="zh-TW" altLang="en-US" sz="1400" dirty="0">
                <a:latin typeface="微軟正黑體" panose="020B0604030504040204" pitchFamily="34" charset="-120"/>
                <a:ea typeface="微軟正黑體" panose="020B0604030504040204" pitchFamily="34" charset="-120"/>
              </a:rPr>
              <a:t>獲錄取後，畢業前須修畢表列課程任</a:t>
            </a:r>
            <a:r>
              <a:rPr lang="en-US" altLang="zh-TW" sz="1400" dirty="0">
                <a:latin typeface="微軟正黑體" panose="020B0604030504040204" pitchFamily="34" charset="-120"/>
                <a:ea typeface="微軟正黑體" panose="020B0604030504040204" pitchFamily="34" charset="-120"/>
              </a:rPr>
              <a:t>4</a:t>
            </a:r>
            <a:r>
              <a:rPr lang="zh-TW" altLang="en-US" sz="1400" dirty="0">
                <a:latin typeface="微軟正黑體" panose="020B0604030504040204" pitchFamily="34" charset="-120"/>
                <a:ea typeface="微軟正黑體" panose="020B0604030504040204" pitchFamily="34" charset="-120"/>
              </a:rPr>
              <a:t>科，另博士論文研究主題必須與表列課程相關且繳交科技管理之論文</a:t>
            </a:r>
            <a:endParaRPr lang="en-US" altLang="zh-TW" sz="1400" dirty="0">
              <a:latin typeface="微軟正黑體" panose="020B0604030504040204" pitchFamily="34" charset="-120"/>
              <a:ea typeface="微軟正黑體" panose="020B0604030504040204" pitchFamily="34" charset="-120"/>
            </a:endParaRPr>
          </a:p>
          <a:p>
            <a:pPr defTabSz="914308">
              <a:defRPr/>
            </a:pPr>
            <a:endParaRPr lang="en-US" altLang="zh-TW" sz="1400"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B7FEC7EC-A287-4C60-B081-BB822D598162}" type="slidenum">
              <a:rPr lang="zh-TW" altLang="en-US" smtClean="0"/>
              <a:t>6</a:t>
            </a:fld>
            <a:endParaRPr lang="zh-TW" altLang="en-US"/>
          </a:p>
        </p:txBody>
      </p:sp>
    </p:spTree>
    <p:extLst>
      <p:ext uri="{BB962C8B-B14F-4D97-AF65-F5344CB8AC3E}">
        <p14:creationId xmlns:p14="http://schemas.microsoft.com/office/powerpoint/2010/main" val="3207855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defTabSz="883219">
              <a:defRPr/>
            </a:pP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資訊工程</a:t>
            </a: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 </a:t>
            </a:r>
            <a:endParaRPr lang="en-US" altLang="zh-TW" sz="1400" dirty="0">
              <a:latin typeface="微軟正黑體" panose="020B0604030504040204" pitchFamily="34" charset="-120"/>
              <a:ea typeface="微軟正黑體" panose="020B0604030504040204" pitchFamily="34" charset="-120"/>
            </a:endParaRPr>
          </a:p>
          <a:p>
            <a:pPr defTabSz="883219">
              <a:defRPr/>
            </a:pP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1.</a:t>
            </a:r>
            <a:r>
              <a:rPr lang="zh-TW" altLang="en-US" sz="1400" dirty="0">
                <a:latin typeface="微軟正黑體" panose="020B0604030504040204" pitchFamily="34" charset="-120"/>
                <a:ea typeface="微軟正黑體" panose="020B0604030504040204" pitchFamily="34" charset="-120"/>
              </a:rPr>
              <a:t>名額：</a:t>
            </a:r>
            <a:r>
              <a:rPr lang="en-US" altLang="zh-TW" sz="1400" dirty="0">
                <a:latin typeface="微軟正黑體" panose="020B0604030504040204" pitchFamily="34" charset="-120"/>
                <a:ea typeface="微軟正黑體" panose="020B0604030504040204" pitchFamily="34" charset="-120"/>
              </a:rPr>
              <a:t>1</a:t>
            </a:r>
            <a:r>
              <a:rPr lang="zh-TW" altLang="en-US" sz="1400" dirty="0">
                <a:latin typeface="微軟正黑體" panose="020B0604030504040204" pitchFamily="34" charset="-120"/>
                <a:ea typeface="微軟正黑體" panose="020B0604030504040204" pitchFamily="34" charset="-120"/>
              </a:rPr>
              <a:t>名</a:t>
            </a: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2.</a:t>
            </a:r>
            <a:r>
              <a:rPr lang="zh-TW" altLang="en-US" sz="1400" dirty="0">
                <a:latin typeface="微軟正黑體" panose="020B0604030504040204" pitchFamily="34" charset="-120"/>
                <a:ea typeface="微軟正黑體" panose="020B0604030504040204" pitchFamily="34" charset="-120"/>
              </a:rPr>
              <a:t>筆試專業科目：分散式系統與雲端應用及機器學習</a:t>
            </a: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3.</a:t>
            </a:r>
            <a:r>
              <a:rPr lang="zh-TW" altLang="en-US" sz="1400" dirty="0">
                <a:latin typeface="微軟正黑體" panose="020B0604030504040204" pitchFamily="34" charset="-120"/>
                <a:ea typeface="微軟正黑體" panose="020B0604030504040204" pitchFamily="34" charset="-120"/>
              </a:rPr>
              <a:t>申請前於專科以上學歷修畢表列課程任</a:t>
            </a:r>
            <a:r>
              <a:rPr lang="en-US" altLang="zh-TW" sz="1400" dirty="0">
                <a:latin typeface="微軟正黑體" panose="020B0604030504040204" pitchFamily="34" charset="-120"/>
                <a:ea typeface="微軟正黑體" panose="020B0604030504040204" pitchFamily="34" charset="-120"/>
              </a:rPr>
              <a:t>1</a:t>
            </a:r>
            <a:r>
              <a:rPr lang="zh-TW" altLang="en-US" sz="1400" dirty="0">
                <a:latin typeface="微軟正黑體" panose="020B0604030504040204" pitchFamily="34" charset="-120"/>
                <a:ea typeface="微軟正黑體" panose="020B0604030504040204" pitchFamily="34" charset="-120"/>
              </a:rPr>
              <a:t>科</a:t>
            </a:r>
            <a:endParaRPr lang="en-US" altLang="zh-TW" sz="1400" dirty="0">
              <a:latin typeface="微軟正黑體" panose="020B0604030504040204" pitchFamily="34" charset="-120"/>
              <a:ea typeface="微軟正黑體" panose="020B0604030504040204" pitchFamily="34" charset="-120"/>
            </a:endParaRPr>
          </a:p>
          <a:p>
            <a:pPr defTabSz="883219">
              <a:defRPr/>
            </a:pPr>
            <a:r>
              <a:rPr lang="en-US" altLang="zh-TW" sz="1400" dirty="0">
                <a:latin typeface="微軟正黑體" panose="020B0604030504040204" pitchFamily="34" charset="-120"/>
                <a:ea typeface="微軟正黑體" panose="020B0604030504040204" pitchFamily="34" charset="-120"/>
              </a:rPr>
              <a:t>4.</a:t>
            </a:r>
            <a:r>
              <a:rPr lang="zh-TW" altLang="en-US" sz="1400" dirty="0">
                <a:latin typeface="微軟正黑體" panose="020B0604030504040204" pitchFamily="34" charset="-120"/>
                <a:ea typeface="微軟正黑體" panose="020B0604030504040204" pitchFamily="34" charset="-120"/>
              </a:rPr>
              <a:t>獲錄取後，畢業前須修畢表列課程任</a:t>
            </a:r>
            <a:r>
              <a:rPr lang="en-US" altLang="zh-TW" sz="1400" dirty="0">
                <a:latin typeface="微軟正黑體" panose="020B0604030504040204" pitchFamily="34" charset="-120"/>
                <a:ea typeface="微軟正黑體" panose="020B0604030504040204" pitchFamily="34" charset="-120"/>
              </a:rPr>
              <a:t>3</a:t>
            </a:r>
            <a:r>
              <a:rPr lang="zh-TW" altLang="en-US" sz="1400" dirty="0">
                <a:latin typeface="微軟正黑體" panose="020B0604030504040204" pitchFamily="34" charset="-120"/>
                <a:ea typeface="微軟正黑體" panose="020B0604030504040204" pitchFamily="34" charset="-120"/>
              </a:rPr>
              <a:t>科，另博士論文研究主題必須與表列課程相關且繳交容器調度管理系統</a:t>
            </a:r>
            <a:r>
              <a:rPr lang="en-US" altLang="zh-TW" sz="1400" dirty="0">
                <a:latin typeface="微軟正黑體" panose="020B0604030504040204" pitchFamily="34" charset="-120"/>
                <a:ea typeface="微軟正黑體" panose="020B0604030504040204" pitchFamily="34" charset="-120"/>
              </a:rPr>
              <a:t>(Kubernetes)</a:t>
            </a:r>
            <a:r>
              <a:rPr lang="zh-TW" altLang="en-US" sz="1400" dirty="0">
                <a:latin typeface="微軟正黑體" panose="020B0604030504040204" pitchFamily="34" charset="-120"/>
                <a:ea typeface="微軟正黑體" panose="020B0604030504040204" pitchFamily="34" charset="-120"/>
              </a:rPr>
              <a:t>、人工智慧或區塊鏈等相關議題之文章</a:t>
            </a:r>
            <a:endParaRPr lang="en-US" altLang="zh-TW" sz="1400" dirty="0">
              <a:latin typeface="微軟正黑體" panose="020B0604030504040204" pitchFamily="34" charset="-120"/>
              <a:ea typeface="微軟正黑體" panose="020B0604030504040204" pitchFamily="34" charset="-120"/>
            </a:endParaRPr>
          </a:p>
          <a:p>
            <a:pPr defTabSz="914308">
              <a:defRPr/>
            </a:pPr>
            <a:endParaRPr lang="en-US" altLang="zh-TW" sz="1400"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B7FEC7EC-A287-4C60-B081-BB822D598162}" type="slidenum">
              <a:rPr lang="zh-TW" altLang="en-US" smtClean="0"/>
              <a:t>7</a:t>
            </a:fld>
            <a:endParaRPr lang="zh-TW" altLang="en-US"/>
          </a:p>
        </p:txBody>
      </p:sp>
    </p:spTree>
    <p:extLst>
      <p:ext uri="{BB962C8B-B14F-4D97-AF65-F5344CB8AC3E}">
        <p14:creationId xmlns:p14="http://schemas.microsoft.com/office/powerpoint/2010/main" val="3960860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BE6BDA-1D84-4028-80D3-DE79621AF4F3}"/>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5E767939-228A-481B-AB52-E948A1E22F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CBC04986-639E-43DE-93C5-588A3C06B701}"/>
              </a:ext>
            </a:extLst>
          </p:cNvPr>
          <p:cNvSpPr>
            <a:spLocks noGrp="1"/>
          </p:cNvSpPr>
          <p:nvPr>
            <p:ph type="dt" sz="half" idx="10"/>
          </p:nvPr>
        </p:nvSpPr>
        <p:spPr/>
        <p:txBody>
          <a:bodyPr/>
          <a:lstStyle/>
          <a:p>
            <a:fld id="{CFAD72DA-C774-4DFB-8898-166DFC44B3D6}" type="datetimeFigureOut">
              <a:rPr lang="zh-TW" altLang="en-US" smtClean="0"/>
              <a:t>2022/8/25</a:t>
            </a:fld>
            <a:endParaRPr lang="zh-TW" altLang="en-US"/>
          </a:p>
        </p:txBody>
      </p:sp>
      <p:sp>
        <p:nvSpPr>
          <p:cNvPr id="5" name="頁尾版面配置區 4">
            <a:extLst>
              <a:ext uri="{FF2B5EF4-FFF2-40B4-BE49-F238E27FC236}">
                <a16:creationId xmlns:a16="http://schemas.microsoft.com/office/drawing/2014/main" id="{921EA073-07AB-4EF8-AF60-F8EA0059228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00D49F0-B878-4D73-B983-2D99DE7B4AAE}"/>
              </a:ext>
            </a:extLst>
          </p:cNvPr>
          <p:cNvSpPr>
            <a:spLocks noGrp="1"/>
          </p:cNvSpPr>
          <p:nvPr>
            <p:ph type="sldNum" sz="quarter" idx="12"/>
          </p:nvPr>
        </p:nvSpPr>
        <p:spPr/>
        <p:txBody>
          <a:bodyPr/>
          <a:lstStyle/>
          <a:p>
            <a:fld id="{66593F4C-E8FC-4C8E-8933-911F92F3385D}" type="slidenum">
              <a:rPr lang="zh-TW" altLang="en-US" smtClean="0"/>
              <a:t>‹#›</a:t>
            </a:fld>
            <a:endParaRPr lang="zh-TW" altLang="en-US"/>
          </a:p>
        </p:txBody>
      </p:sp>
    </p:spTree>
    <p:extLst>
      <p:ext uri="{BB962C8B-B14F-4D97-AF65-F5344CB8AC3E}">
        <p14:creationId xmlns:p14="http://schemas.microsoft.com/office/powerpoint/2010/main" val="1669970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A97922-03B3-42ED-B366-25A6F9B63E4D}"/>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94E8EA8E-5371-45E5-8C58-1B0DD512E0E2}"/>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1BB63F1-F511-4224-AC5D-E0B1BE78F0C9}"/>
              </a:ext>
            </a:extLst>
          </p:cNvPr>
          <p:cNvSpPr>
            <a:spLocks noGrp="1"/>
          </p:cNvSpPr>
          <p:nvPr>
            <p:ph type="dt" sz="half" idx="10"/>
          </p:nvPr>
        </p:nvSpPr>
        <p:spPr/>
        <p:txBody>
          <a:bodyPr/>
          <a:lstStyle/>
          <a:p>
            <a:fld id="{CFAD72DA-C774-4DFB-8898-166DFC44B3D6}" type="datetimeFigureOut">
              <a:rPr lang="zh-TW" altLang="en-US" smtClean="0"/>
              <a:t>2022/8/25</a:t>
            </a:fld>
            <a:endParaRPr lang="zh-TW" altLang="en-US"/>
          </a:p>
        </p:txBody>
      </p:sp>
      <p:sp>
        <p:nvSpPr>
          <p:cNvPr id="5" name="頁尾版面配置區 4">
            <a:extLst>
              <a:ext uri="{FF2B5EF4-FFF2-40B4-BE49-F238E27FC236}">
                <a16:creationId xmlns:a16="http://schemas.microsoft.com/office/drawing/2014/main" id="{8781323A-1EA1-4A78-9B5C-E24AC40242C9}"/>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8A30C20-8777-46DA-B24E-30A6EA767C8F}"/>
              </a:ext>
            </a:extLst>
          </p:cNvPr>
          <p:cNvSpPr>
            <a:spLocks noGrp="1"/>
          </p:cNvSpPr>
          <p:nvPr>
            <p:ph type="sldNum" sz="quarter" idx="12"/>
          </p:nvPr>
        </p:nvSpPr>
        <p:spPr/>
        <p:txBody>
          <a:bodyPr/>
          <a:lstStyle/>
          <a:p>
            <a:fld id="{66593F4C-E8FC-4C8E-8933-911F92F3385D}" type="slidenum">
              <a:rPr lang="zh-TW" altLang="en-US" smtClean="0"/>
              <a:t>‹#›</a:t>
            </a:fld>
            <a:endParaRPr lang="zh-TW" altLang="en-US"/>
          </a:p>
        </p:txBody>
      </p:sp>
    </p:spTree>
    <p:extLst>
      <p:ext uri="{BB962C8B-B14F-4D97-AF65-F5344CB8AC3E}">
        <p14:creationId xmlns:p14="http://schemas.microsoft.com/office/powerpoint/2010/main" val="2374231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7B751130-2F24-4BC1-8352-294254D5CAE5}"/>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D98EB7F8-0D62-46F6-B259-F61711E99508}"/>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47BBB993-9D2D-4CF3-B271-6C8D242826D6}"/>
              </a:ext>
            </a:extLst>
          </p:cNvPr>
          <p:cNvSpPr>
            <a:spLocks noGrp="1"/>
          </p:cNvSpPr>
          <p:nvPr>
            <p:ph type="dt" sz="half" idx="10"/>
          </p:nvPr>
        </p:nvSpPr>
        <p:spPr/>
        <p:txBody>
          <a:bodyPr/>
          <a:lstStyle/>
          <a:p>
            <a:fld id="{CFAD72DA-C774-4DFB-8898-166DFC44B3D6}" type="datetimeFigureOut">
              <a:rPr lang="zh-TW" altLang="en-US" smtClean="0"/>
              <a:t>2022/8/25</a:t>
            </a:fld>
            <a:endParaRPr lang="zh-TW" altLang="en-US"/>
          </a:p>
        </p:txBody>
      </p:sp>
      <p:sp>
        <p:nvSpPr>
          <p:cNvPr id="5" name="頁尾版面配置區 4">
            <a:extLst>
              <a:ext uri="{FF2B5EF4-FFF2-40B4-BE49-F238E27FC236}">
                <a16:creationId xmlns:a16="http://schemas.microsoft.com/office/drawing/2014/main" id="{5F759690-EE9F-45C0-B902-D2DEE1CE1B62}"/>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B2AA97B-396F-476F-9C9E-F6B3CBAD0242}"/>
              </a:ext>
            </a:extLst>
          </p:cNvPr>
          <p:cNvSpPr>
            <a:spLocks noGrp="1"/>
          </p:cNvSpPr>
          <p:nvPr>
            <p:ph type="sldNum" sz="quarter" idx="12"/>
          </p:nvPr>
        </p:nvSpPr>
        <p:spPr/>
        <p:txBody>
          <a:bodyPr/>
          <a:lstStyle/>
          <a:p>
            <a:fld id="{66593F4C-E8FC-4C8E-8933-911F92F3385D}" type="slidenum">
              <a:rPr lang="zh-TW" altLang="en-US" smtClean="0"/>
              <a:t>‹#›</a:t>
            </a:fld>
            <a:endParaRPr lang="zh-TW" altLang="en-US"/>
          </a:p>
        </p:txBody>
      </p:sp>
    </p:spTree>
    <p:extLst>
      <p:ext uri="{BB962C8B-B14F-4D97-AF65-F5344CB8AC3E}">
        <p14:creationId xmlns:p14="http://schemas.microsoft.com/office/powerpoint/2010/main" val="1748268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824ADE5-176C-4917-966E-602D6B3DC120}"/>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7E6F29A-01FF-42D6-B27A-2B6D6AC953BA}"/>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2DCA99B3-B53A-4342-9946-FB6FD54EB11B}"/>
              </a:ext>
            </a:extLst>
          </p:cNvPr>
          <p:cNvSpPr>
            <a:spLocks noGrp="1"/>
          </p:cNvSpPr>
          <p:nvPr>
            <p:ph type="dt" sz="half" idx="10"/>
          </p:nvPr>
        </p:nvSpPr>
        <p:spPr/>
        <p:txBody>
          <a:bodyPr/>
          <a:lstStyle/>
          <a:p>
            <a:fld id="{CFAD72DA-C774-4DFB-8898-166DFC44B3D6}" type="datetimeFigureOut">
              <a:rPr lang="zh-TW" altLang="en-US" smtClean="0"/>
              <a:t>2022/8/25</a:t>
            </a:fld>
            <a:endParaRPr lang="zh-TW" altLang="en-US"/>
          </a:p>
        </p:txBody>
      </p:sp>
      <p:sp>
        <p:nvSpPr>
          <p:cNvPr id="5" name="頁尾版面配置區 4">
            <a:extLst>
              <a:ext uri="{FF2B5EF4-FFF2-40B4-BE49-F238E27FC236}">
                <a16:creationId xmlns:a16="http://schemas.microsoft.com/office/drawing/2014/main" id="{85302FC1-5CB3-48BD-A305-1DD639C0788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D9BA8A0-9E54-4B81-BB19-C9BF66AEA79C}"/>
              </a:ext>
            </a:extLst>
          </p:cNvPr>
          <p:cNvSpPr>
            <a:spLocks noGrp="1"/>
          </p:cNvSpPr>
          <p:nvPr>
            <p:ph type="sldNum" sz="quarter" idx="12"/>
          </p:nvPr>
        </p:nvSpPr>
        <p:spPr/>
        <p:txBody>
          <a:bodyPr/>
          <a:lstStyle/>
          <a:p>
            <a:fld id="{66593F4C-E8FC-4C8E-8933-911F92F3385D}" type="slidenum">
              <a:rPr lang="zh-TW" altLang="en-US" smtClean="0"/>
              <a:t>‹#›</a:t>
            </a:fld>
            <a:endParaRPr lang="zh-TW" altLang="en-US"/>
          </a:p>
        </p:txBody>
      </p:sp>
    </p:spTree>
    <p:extLst>
      <p:ext uri="{BB962C8B-B14F-4D97-AF65-F5344CB8AC3E}">
        <p14:creationId xmlns:p14="http://schemas.microsoft.com/office/powerpoint/2010/main" val="2431979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16B550E-903B-4286-868D-6C9CBAA6F76D}"/>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4BE74EF6-FDB5-4F4A-B92C-62632CC463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11D38DA4-708E-487F-9092-D8203695D2F8}"/>
              </a:ext>
            </a:extLst>
          </p:cNvPr>
          <p:cNvSpPr>
            <a:spLocks noGrp="1"/>
          </p:cNvSpPr>
          <p:nvPr>
            <p:ph type="dt" sz="half" idx="10"/>
          </p:nvPr>
        </p:nvSpPr>
        <p:spPr/>
        <p:txBody>
          <a:bodyPr/>
          <a:lstStyle/>
          <a:p>
            <a:fld id="{CFAD72DA-C774-4DFB-8898-166DFC44B3D6}" type="datetimeFigureOut">
              <a:rPr lang="zh-TW" altLang="en-US" smtClean="0"/>
              <a:t>2022/8/25</a:t>
            </a:fld>
            <a:endParaRPr lang="zh-TW" altLang="en-US"/>
          </a:p>
        </p:txBody>
      </p:sp>
      <p:sp>
        <p:nvSpPr>
          <p:cNvPr id="5" name="頁尾版面配置區 4">
            <a:extLst>
              <a:ext uri="{FF2B5EF4-FFF2-40B4-BE49-F238E27FC236}">
                <a16:creationId xmlns:a16="http://schemas.microsoft.com/office/drawing/2014/main" id="{ECC16019-A185-4EA9-A34E-1DDC06EE3ED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9501FCC-B77F-4B33-95E6-2E41BEEF46A9}"/>
              </a:ext>
            </a:extLst>
          </p:cNvPr>
          <p:cNvSpPr>
            <a:spLocks noGrp="1"/>
          </p:cNvSpPr>
          <p:nvPr>
            <p:ph type="sldNum" sz="quarter" idx="12"/>
          </p:nvPr>
        </p:nvSpPr>
        <p:spPr/>
        <p:txBody>
          <a:bodyPr/>
          <a:lstStyle/>
          <a:p>
            <a:fld id="{66593F4C-E8FC-4C8E-8933-911F92F3385D}" type="slidenum">
              <a:rPr lang="zh-TW" altLang="en-US" smtClean="0"/>
              <a:t>‹#›</a:t>
            </a:fld>
            <a:endParaRPr lang="zh-TW" altLang="en-US"/>
          </a:p>
        </p:txBody>
      </p:sp>
    </p:spTree>
    <p:extLst>
      <p:ext uri="{BB962C8B-B14F-4D97-AF65-F5344CB8AC3E}">
        <p14:creationId xmlns:p14="http://schemas.microsoft.com/office/powerpoint/2010/main" val="4131226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91AAEE-EAAF-428E-B84A-CEB7E9175AAA}"/>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F67CD8ED-E57A-4763-93C5-B6704F8FB001}"/>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CEB8CACC-CA60-44CD-9B5F-30991B5BD165}"/>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280F25E2-AC46-452C-BED8-2B8443284132}"/>
              </a:ext>
            </a:extLst>
          </p:cNvPr>
          <p:cNvSpPr>
            <a:spLocks noGrp="1"/>
          </p:cNvSpPr>
          <p:nvPr>
            <p:ph type="dt" sz="half" idx="10"/>
          </p:nvPr>
        </p:nvSpPr>
        <p:spPr/>
        <p:txBody>
          <a:bodyPr/>
          <a:lstStyle/>
          <a:p>
            <a:fld id="{CFAD72DA-C774-4DFB-8898-166DFC44B3D6}" type="datetimeFigureOut">
              <a:rPr lang="zh-TW" altLang="en-US" smtClean="0"/>
              <a:t>2022/8/25</a:t>
            </a:fld>
            <a:endParaRPr lang="zh-TW" altLang="en-US"/>
          </a:p>
        </p:txBody>
      </p:sp>
      <p:sp>
        <p:nvSpPr>
          <p:cNvPr id="6" name="頁尾版面配置區 5">
            <a:extLst>
              <a:ext uri="{FF2B5EF4-FFF2-40B4-BE49-F238E27FC236}">
                <a16:creationId xmlns:a16="http://schemas.microsoft.com/office/drawing/2014/main" id="{8B53FF33-3C15-44EA-BDB8-9F872EA40D18}"/>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FDBBAFF2-0FFF-45B1-AE72-CB35A0DC334F}"/>
              </a:ext>
            </a:extLst>
          </p:cNvPr>
          <p:cNvSpPr>
            <a:spLocks noGrp="1"/>
          </p:cNvSpPr>
          <p:nvPr>
            <p:ph type="sldNum" sz="quarter" idx="12"/>
          </p:nvPr>
        </p:nvSpPr>
        <p:spPr/>
        <p:txBody>
          <a:bodyPr/>
          <a:lstStyle/>
          <a:p>
            <a:fld id="{66593F4C-E8FC-4C8E-8933-911F92F3385D}" type="slidenum">
              <a:rPr lang="zh-TW" altLang="en-US" smtClean="0"/>
              <a:t>‹#›</a:t>
            </a:fld>
            <a:endParaRPr lang="zh-TW" altLang="en-US"/>
          </a:p>
        </p:txBody>
      </p:sp>
    </p:spTree>
    <p:extLst>
      <p:ext uri="{BB962C8B-B14F-4D97-AF65-F5344CB8AC3E}">
        <p14:creationId xmlns:p14="http://schemas.microsoft.com/office/powerpoint/2010/main" val="2819212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3B0A42B-87AF-40C0-9493-DBD15707330D}"/>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9A5D827F-B2FD-4D7C-8C42-A1399326F1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A7F6FAFA-C7EB-4A3C-AC78-FC796DFD447A}"/>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5FF1DA2E-56A8-415A-AB90-522373E9E8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3450D547-CB40-43DE-8694-0D5DCDB22FC6}"/>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F80130CA-0CC4-4486-AEC3-2517781821C5}"/>
              </a:ext>
            </a:extLst>
          </p:cNvPr>
          <p:cNvSpPr>
            <a:spLocks noGrp="1"/>
          </p:cNvSpPr>
          <p:nvPr>
            <p:ph type="dt" sz="half" idx="10"/>
          </p:nvPr>
        </p:nvSpPr>
        <p:spPr/>
        <p:txBody>
          <a:bodyPr/>
          <a:lstStyle/>
          <a:p>
            <a:fld id="{CFAD72DA-C774-4DFB-8898-166DFC44B3D6}" type="datetimeFigureOut">
              <a:rPr lang="zh-TW" altLang="en-US" smtClean="0"/>
              <a:t>2022/8/25</a:t>
            </a:fld>
            <a:endParaRPr lang="zh-TW" altLang="en-US"/>
          </a:p>
        </p:txBody>
      </p:sp>
      <p:sp>
        <p:nvSpPr>
          <p:cNvPr id="8" name="頁尾版面配置區 7">
            <a:extLst>
              <a:ext uri="{FF2B5EF4-FFF2-40B4-BE49-F238E27FC236}">
                <a16:creationId xmlns:a16="http://schemas.microsoft.com/office/drawing/2014/main" id="{7BCE8BB8-8C96-492F-8233-554C8577CDCD}"/>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49246DE0-4A17-40A2-AD0B-E856DE59E40D}"/>
              </a:ext>
            </a:extLst>
          </p:cNvPr>
          <p:cNvSpPr>
            <a:spLocks noGrp="1"/>
          </p:cNvSpPr>
          <p:nvPr>
            <p:ph type="sldNum" sz="quarter" idx="12"/>
          </p:nvPr>
        </p:nvSpPr>
        <p:spPr/>
        <p:txBody>
          <a:bodyPr/>
          <a:lstStyle/>
          <a:p>
            <a:fld id="{66593F4C-E8FC-4C8E-8933-911F92F3385D}" type="slidenum">
              <a:rPr lang="zh-TW" altLang="en-US" smtClean="0"/>
              <a:t>‹#›</a:t>
            </a:fld>
            <a:endParaRPr lang="zh-TW" altLang="en-US"/>
          </a:p>
        </p:txBody>
      </p:sp>
    </p:spTree>
    <p:extLst>
      <p:ext uri="{BB962C8B-B14F-4D97-AF65-F5344CB8AC3E}">
        <p14:creationId xmlns:p14="http://schemas.microsoft.com/office/powerpoint/2010/main" val="3242096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10BBA5-45F8-4898-BE61-040E84F4AB68}"/>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D20C1167-2604-44B5-B726-C91D736C78DB}"/>
              </a:ext>
            </a:extLst>
          </p:cNvPr>
          <p:cNvSpPr>
            <a:spLocks noGrp="1"/>
          </p:cNvSpPr>
          <p:nvPr>
            <p:ph type="dt" sz="half" idx="10"/>
          </p:nvPr>
        </p:nvSpPr>
        <p:spPr/>
        <p:txBody>
          <a:bodyPr/>
          <a:lstStyle/>
          <a:p>
            <a:fld id="{CFAD72DA-C774-4DFB-8898-166DFC44B3D6}" type="datetimeFigureOut">
              <a:rPr lang="zh-TW" altLang="en-US" smtClean="0"/>
              <a:t>2022/8/25</a:t>
            </a:fld>
            <a:endParaRPr lang="zh-TW" altLang="en-US"/>
          </a:p>
        </p:txBody>
      </p:sp>
      <p:sp>
        <p:nvSpPr>
          <p:cNvPr id="4" name="頁尾版面配置區 3">
            <a:extLst>
              <a:ext uri="{FF2B5EF4-FFF2-40B4-BE49-F238E27FC236}">
                <a16:creationId xmlns:a16="http://schemas.microsoft.com/office/drawing/2014/main" id="{A2BCD82C-4045-4C9D-A0AC-B87E2EAF5FB0}"/>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A0F0B1F0-B78C-444B-BB26-0698DF8A74F7}"/>
              </a:ext>
            </a:extLst>
          </p:cNvPr>
          <p:cNvSpPr>
            <a:spLocks noGrp="1"/>
          </p:cNvSpPr>
          <p:nvPr>
            <p:ph type="sldNum" sz="quarter" idx="12"/>
          </p:nvPr>
        </p:nvSpPr>
        <p:spPr/>
        <p:txBody>
          <a:bodyPr/>
          <a:lstStyle/>
          <a:p>
            <a:fld id="{66593F4C-E8FC-4C8E-8933-911F92F3385D}" type="slidenum">
              <a:rPr lang="zh-TW" altLang="en-US" smtClean="0"/>
              <a:t>‹#›</a:t>
            </a:fld>
            <a:endParaRPr lang="zh-TW" altLang="en-US"/>
          </a:p>
        </p:txBody>
      </p:sp>
    </p:spTree>
    <p:extLst>
      <p:ext uri="{BB962C8B-B14F-4D97-AF65-F5344CB8AC3E}">
        <p14:creationId xmlns:p14="http://schemas.microsoft.com/office/powerpoint/2010/main" val="3388518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EC5F58AD-0BBD-43FF-A781-E489F56E0F9B}"/>
              </a:ext>
            </a:extLst>
          </p:cNvPr>
          <p:cNvSpPr>
            <a:spLocks noGrp="1"/>
          </p:cNvSpPr>
          <p:nvPr>
            <p:ph type="dt" sz="half" idx="10"/>
          </p:nvPr>
        </p:nvSpPr>
        <p:spPr/>
        <p:txBody>
          <a:bodyPr/>
          <a:lstStyle/>
          <a:p>
            <a:fld id="{CFAD72DA-C774-4DFB-8898-166DFC44B3D6}" type="datetimeFigureOut">
              <a:rPr lang="zh-TW" altLang="en-US" smtClean="0"/>
              <a:t>2022/8/25</a:t>
            </a:fld>
            <a:endParaRPr lang="zh-TW" altLang="en-US"/>
          </a:p>
        </p:txBody>
      </p:sp>
      <p:sp>
        <p:nvSpPr>
          <p:cNvPr id="3" name="頁尾版面配置區 2">
            <a:extLst>
              <a:ext uri="{FF2B5EF4-FFF2-40B4-BE49-F238E27FC236}">
                <a16:creationId xmlns:a16="http://schemas.microsoft.com/office/drawing/2014/main" id="{9AAB2642-40A2-4204-8D6F-82AEB14225B8}"/>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EE17F2CA-8B42-4305-A1DE-5BB532ED6A7A}"/>
              </a:ext>
            </a:extLst>
          </p:cNvPr>
          <p:cNvSpPr>
            <a:spLocks noGrp="1"/>
          </p:cNvSpPr>
          <p:nvPr>
            <p:ph type="sldNum" sz="quarter" idx="12"/>
          </p:nvPr>
        </p:nvSpPr>
        <p:spPr/>
        <p:txBody>
          <a:bodyPr/>
          <a:lstStyle/>
          <a:p>
            <a:fld id="{66593F4C-E8FC-4C8E-8933-911F92F3385D}" type="slidenum">
              <a:rPr lang="zh-TW" altLang="en-US" smtClean="0"/>
              <a:t>‹#›</a:t>
            </a:fld>
            <a:endParaRPr lang="zh-TW" altLang="en-US"/>
          </a:p>
        </p:txBody>
      </p:sp>
    </p:spTree>
    <p:extLst>
      <p:ext uri="{BB962C8B-B14F-4D97-AF65-F5344CB8AC3E}">
        <p14:creationId xmlns:p14="http://schemas.microsoft.com/office/powerpoint/2010/main" val="3804649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F18D3D0-6910-4D4C-8F3B-24345E687F9D}"/>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4D934E82-F0DE-4052-AF68-D0C228238F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AD0C76FD-FBB1-43CE-952D-0D40EC409E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45271F89-49BD-4009-B4D0-EF35326664A0}"/>
              </a:ext>
            </a:extLst>
          </p:cNvPr>
          <p:cNvSpPr>
            <a:spLocks noGrp="1"/>
          </p:cNvSpPr>
          <p:nvPr>
            <p:ph type="dt" sz="half" idx="10"/>
          </p:nvPr>
        </p:nvSpPr>
        <p:spPr/>
        <p:txBody>
          <a:bodyPr/>
          <a:lstStyle/>
          <a:p>
            <a:fld id="{CFAD72DA-C774-4DFB-8898-166DFC44B3D6}" type="datetimeFigureOut">
              <a:rPr lang="zh-TW" altLang="en-US" smtClean="0"/>
              <a:t>2022/8/25</a:t>
            </a:fld>
            <a:endParaRPr lang="zh-TW" altLang="en-US"/>
          </a:p>
        </p:txBody>
      </p:sp>
      <p:sp>
        <p:nvSpPr>
          <p:cNvPr id="6" name="頁尾版面配置區 5">
            <a:extLst>
              <a:ext uri="{FF2B5EF4-FFF2-40B4-BE49-F238E27FC236}">
                <a16:creationId xmlns:a16="http://schemas.microsoft.com/office/drawing/2014/main" id="{61F39170-32E5-4F1C-A623-0FF4D1E5629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B4FE873E-2412-42D3-B5F9-DAB2D5821225}"/>
              </a:ext>
            </a:extLst>
          </p:cNvPr>
          <p:cNvSpPr>
            <a:spLocks noGrp="1"/>
          </p:cNvSpPr>
          <p:nvPr>
            <p:ph type="sldNum" sz="quarter" idx="12"/>
          </p:nvPr>
        </p:nvSpPr>
        <p:spPr/>
        <p:txBody>
          <a:bodyPr/>
          <a:lstStyle/>
          <a:p>
            <a:fld id="{66593F4C-E8FC-4C8E-8933-911F92F3385D}" type="slidenum">
              <a:rPr lang="zh-TW" altLang="en-US" smtClean="0"/>
              <a:t>‹#›</a:t>
            </a:fld>
            <a:endParaRPr lang="zh-TW" altLang="en-US"/>
          </a:p>
        </p:txBody>
      </p:sp>
    </p:spTree>
    <p:extLst>
      <p:ext uri="{BB962C8B-B14F-4D97-AF65-F5344CB8AC3E}">
        <p14:creationId xmlns:p14="http://schemas.microsoft.com/office/powerpoint/2010/main" val="2280310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A351AED-235A-4F7B-9DBB-771DE2A344DA}"/>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9B5EC3B7-8C6C-422B-80ED-4B500A974D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B061A50F-8B66-46B6-90EF-891F362440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91524806-4378-40C6-93AC-52A3CF7B92BC}"/>
              </a:ext>
            </a:extLst>
          </p:cNvPr>
          <p:cNvSpPr>
            <a:spLocks noGrp="1"/>
          </p:cNvSpPr>
          <p:nvPr>
            <p:ph type="dt" sz="half" idx="10"/>
          </p:nvPr>
        </p:nvSpPr>
        <p:spPr/>
        <p:txBody>
          <a:bodyPr/>
          <a:lstStyle/>
          <a:p>
            <a:fld id="{CFAD72DA-C774-4DFB-8898-166DFC44B3D6}" type="datetimeFigureOut">
              <a:rPr lang="zh-TW" altLang="en-US" smtClean="0"/>
              <a:t>2022/8/25</a:t>
            </a:fld>
            <a:endParaRPr lang="zh-TW" altLang="en-US"/>
          </a:p>
        </p:txBody>
      </p:sp>
      <p:sp>
        <p:nvSpPr>
          <p:cNvPr id="6" name="頁尾版面配置區 5">
            <a:extLst>
              <a:ext uri="{FF2B5EF4-FFF2-40B4-BE49-F238E27FC236}">
                <a16:creationId xmlns:a16="http://schemas.microsoft.com/office/drawing/2014/main" id="{045EED6D-EDCF-4896-9C7A-475C8921D887}"/>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ED7DF5F4-F28A-4983-B44E-5DAA12C2B414}"/>
              </a:ext>
            </a:extLst>
          </p:cNvPr>
          <p:cNvSpPr>
            <a:spLocks noGrp="1"/>
          </p:cNvSpPr>
          <p:nvPr>
            <p:ph type="sldNum" sz="quarter" idx="12"/>
          </p:nvPr>
        </p:nvSpPr>
        <p:spPr/>
        <p:txBody>
          <a:bodyPr/>
          <a:lstStyle/>
          <a:p>
            <a:fld id="{66593F4C-E8FC-4C8E-8933-911F92F3385D}" type="slidenum">
              <a:rPr lang="zh-TW" altLang="en-US" smtClean="0"/>
              <a:t>‹#›</a:t>
            </a:fld>
            <a:endParaRPr lang="zh-TW" altLang="en-US"/>
          </a:p>
        </p:txBody>
      </p:sp>
    </p:spTree>
    <p:extLst>
      <p:ext uri="{BB962C8B-B14F-4D97-AF65-F5344CB8AC3E}">
        <p14:creationId xmlns:p14="http://schemas.microsoft.com/office/powerpoint/2010/main" val="3278262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496FC80B-62B2-4125-8190-BF968760FC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BFFCAEAC-BCFD-46B0-A54F-1EE26A655B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52ACD7B1-ABD5-4F91-ABD6-656560F66C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D72DA-C774-4DFB-8898-166DFC44B3D6}" type="datetimeFigureOut">
              <a:rPr lang="zh-TW" altLang="en-US" smtClean="0"/>
              <a:t>2022/8/25</a:t>
            </a:fld>
            <a:endParaRPr lang="zh-TW" altLang="en-US"/>
          </a:p>
        </p:txBody>
      </p:sp>
      <p:sp>
        <p:nvSpPr>
          <p:cNvPr id="5" name="頁尾版面配置區 4">
            <a:extLst>
              <a:ext uri="{FF2B5EF4-FFF2-40B4-BE49-F238E27FC236}">
                <a16:creationId xmlns:a16="http://schemas.microsoft.com/office/drawing/2014/main" id="{BFA2170D-B169-4AAC-AB16-740DB7859A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C8BAA04B-8B32-4045-B339-144D41B88B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93F4C-E8FC-4C8E-8933-911F92F3385D}" type="slidenum">
              <a:rPr lang="zh-TW" altLang="en-US" smtClean="0"/>
              <a:t>‹#›</a:t>
            </a:fld>
            <a:endParaRPr lang="zh-TW" altLang="en-US"/>
          </a:p>
        </p:txBody>
      </p:sp>
    </p:spTree>
    <p:extLst>
      <p:ext uri="{BB962C8B-B14F-4D97-AF65-F5344CB8AC3E}">
        <p14:creationId xmlns:p14="http://schemas.microsoft.com/office/powerpoint/2010/main" val="320350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3F1E3"/>
        </a:solidFill>
        <a:effectLst/>
      </p:bgPr>
    </p:bg>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EECC9CCA-71D4-4FD0-A71E-F89D729ACFDB}"/>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5900"/>
                    </a14:imgEffect>
                  </a14:imgLayer>
                </a14:imgProps>
              </a:ext>
            </a:extLst>
          </a:blip>
          <a:stretch>
            <a:fillRect/>
          </a:stretch>
        </p:blipFill>
        <p:spPr>
          <a:xfrm>
            <a:off x="0" y="0"/>
            <a:ext cx="7860172" cy="6858000"/>
          </a:xfrm>
          <a:prstGeom prst="rect">
            <a:avLst/>
          </a:prstGeom>
        </p:spPr>
      </p:pic>
      <p:pic>
        <p:nvPicPr>
          <p:cNvPr id="15" name="圖片 1">
            <a:extLst>
              <a:ext uri="{FF2B5EF4-FFF2-40B4-BE49-F238E27FC236}">
                <a16:creationId xmlns:a16="http://schemas.microsoft.com/office/drawing/2014/main" id="{95A26184-7889-4D25-8604-D16A43B91B85}"/>
              </a:ext>
            </a:extLst>
          </p:cNvPr>
          <p:cNvPicPr>
            <a:picLocks noChangeAspect="1"/>
          </p:cNvPicPr>
          <p:nvPr/>
        </p:nvPicPr>
        <p:blipFill rotWithShape="1">
          <a:blip r:embed="rId5">
            <a:biLevel thresh="50000"/>
            <a:extLst>
              <a:ext uri="{28A0092B-C50C-407E-A947-70E740481C1C}">
                <a14:useLocalDpi xmlns:a14="http://schemas.microsoft.com/office/drawing/2010/main" val="0"/>
              </a:ext>
            </a:extLst>
          </a:blip>
          <a:srcRect l="9574" t="8757" r="8153" b="6806"/>
          <a:stretch/>
        </p:blipFill>
        <p:spPr bwMode="auto">
          <a:xfrm>
            <a:off x="10860065" y="5541801"/>
            <a:ext cx="1190013" cy="1221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字方塊 2">
            <a:extLst>
              <a:ext uri="{FF2B5EF4-FFF2-40B4-BE49-F238E27FC236}">
                <a16:creationId xmlns:a16="http://schemas.microsoft.com/office/drawing/2014/main" id="{AC643794-1834-40B2-9071-CF9D89482B2B}"/>
              </a:ext>
            </a:extLst>
          </p:cNvPr>
          <p:cNvSpPr txBox="1"/>
          <p:nvPr/>
        </p:nvSpPr>
        <p:spPr>
          <a:xfrm>
            <a:off x="7716033" y="671063"/>
            <a:ext cx="4475968" cy="5293757"/>
          </a:xfrm>
          <a:prstGeom prst="rect">
            <a:avLst/>
          </a:prstGeom>
          <a:noFill/>
        </p:spPr>
        <p:txBody>
          <a:bodyPr wrap="square" rtlCol="0">
            <a:spAutoFit/>
          </a:bodyPr>
          <a:lstStyle/>
          <a:p>
            <a:pPr marL="342900" indent="-342900">
              <a:buFont typeface="微軟正黑體" panose="020B0604030504040204" pitchFamily="34" charset="-120"/>
              <a:buChar char="◢"/>
            </a:pPr>
            <a:r>
              <a:rPr lang="zh-TW" altLang="en-US" sz="3200" b="1" dirty="0">
                <a:solidFill>
                  <a:srgbClr val="009EAD"/>
                </a:solidFill>
                <a:latin typeface="微軟正黑體" panose="020B0604030504040204" pitchFamily="34" charset="-120"/>
                <a:ea typeface="微軟正黑體" panose="020B0604030504040204" pitchFamily="34" charset="-120"/>
              </a:rPr>
              <a:t>能源與環境政策研析及電業營運決策管理</a:t>
            </a:r>
            <a:endParaRPr lang="en-US" altLang="zh-TW" sz="3200" b="1" dirty="0">
              <a:solidFill>
                <a:srgbClr val="009EAD"/>
              </a:solidFill>
              <a:latin typeface="微軟正黑體" panose="020B0604030504040204" pitchFamily="34" charset="-120"/>
              <a:ea typeface="微軟正黑體" panose="020B0604030504040204" pitchFamily="34" charset="-120"/>
            </a:endParaRPr>
          </a:p>
          <a:p>
            <a:pPr marL="342900" indent="-342900">
              <a:buFont typeface="微軟正黑體" panose="020B0604030504040204" pitchFamily="34" charset="-120"/>
              <a:buChar char="◢"/>
            </a:pPr>
            <a:r>
              <a:rPr lang="zh-TW" altLang="en-US" sz="3200" b="1" dirty="0">
                <a:solidFill>
                  <a:srgbClr val="009EAD"/>
                </a:solidFill>
                <a:latin typeface="微軟正黑體" panose="020B0604030504040204" pitchFamily="34" charset="-120"/>
                <a:ea typeface="微軟正黑體" panose="020B0604030504040204" pitchFamily="34" charset="-120"/>
              </a:rPr>
              <a:t>用戶需求面管理</a:t>
            </a:r>
            <a:endParaRPr lang="en-US" altLang="zh-TW" sz="3200" b="1" dirty="0">
              <a:solidFill>
                <a:srgbClr val="009EAD"/>
              </a:solidFill>
              <a:latin typeface="微軟正黑體" panose="020B0604030504040204" pitchFamily="34" charset="-120"/>
              <a:ea typeface="微軟正黑體" panose="020B0604030504040204" pitchFamily="34" charset="-120"/>
            </a:endParaRPr>
          </a:p>
          <a:p>
            <a:pPr marL="342900" indent="-342900">
              <a:buFont typeface="微軟正黑體" panose="020B0604030504040204" pitchFamily="34" charset="-120"/>
              <a:buChar char="◢"/>
            </a:pPr>
            <a:r>
              <a:rPr lang="zh-TW" altLang="en-US" sz="3200" b="1" dirty="0">
                <a:solidFill>
                  <a:srgbClr val="009EAD"/>
                </a:solidFill>
                <a:latin typeface="微軟正黑體" panose="020B0604030504040204" pitchFamily="34" charset="-120"/>
                <a:ea typeface="微軟正黑體" panose="020B0604030504040204" pitchFamily="34" charset="-120"/>
              </a:rPr>
              <a:t>高壓工程</a:t>
            </a:r>
            <a:endParaRPr lang="en-US" altLang="zh-TW" sz="3200" b="1" dirty="0">
              <a:solidFill>
                <a:srgbClr val="009EAD"/>
              </a:solidFill>
              <a:latin typeface="微軟正黑體" panose="020B0604030504040204" pitchFamily="34" charset="-120"/>
              <a:ea typeface="微軟正黑體" panose="020B0604030504040204" pitchFamily="34" charset="-120"/>
            </a:endParaRPr>
          </a:p>
          <a:p>
            <a:pPr marL="342900" indent="-342900">
              <a:buFont typeface="微軟正黑體" panose="020B0604030504040204" pitchFamily="34" charset="-120"/>
              <a:buChar char="◢"/>
            </a:pPr>
            <a:r>
              <a:rPr lang="zh-TW" altLang="en-US" sz="3200" b="1" dirty="0">
                <a:solidFill>
                  <a:srgbClr val="009EAD"/>
                </a:solidFill>
                <a:latin typeface="微軟正黑體" panose="020B0604030504040204" pitchFamily="34" charset="-120"/>
                <a:ea typeface="微軟正黑體" panose="020B0604030504040204" pitchFamily="34" charset="-120"/>
              </a:rPr>
              <a:t>科技管理</a:t>
            </a:r>
            <a:endParaRPr lang="en-US" altLang="zh-TW" sz="3200" b="1" dirty="0">
              <a:solidFill>
                <a:srgbClr val="009EAD"/>
              </a:solidFill>
              <a:latin typeface="微軟正黑體" panose="020B0604030504040204" pitchFamily="34" charset="-120"/>
              <a:ea typeface="微軟正黑體" panose="020B0604030504040204" pitchFamily="34" charset="-120"/>
            </a:endParaRPr>
          </a:p>
          <a:p>
            <a:pPr marL="342900" indent="-342900">
              <a:buFont typeface="微軟正黑體" panose="020B0604030504040204" pitchFamily="34" charset="-120"/>
              <a:buChar char="◢"/>
            </a:pPr>
            <a:r>
              <a:rPr lang="zh-TW" altLang="en-US" sz="3200" b="1" dirty="0">
                <a:solidFill>
                  <a:srgbClr val="009EAD"/>
                </a:solidFill>
                <a:latin typeface="微軟正黑體" panose="020B0604030504040204" pitchFamily="34" charset="-120"/>
                <a:ea typeface="微軟正黑體" panose="020B0604030504040204" pitchFamily="34" charset="-120"/>
              </a:rPr>
              <a:t>資訊工程</a:t>
            </a:r>
            <a:endParaRPr lang="en-US" altLang="zh-TW" sz="3200" b="1" dirty="0">
              <a:solidFill>
                <a:srgbClr val="009EAD"/>
              </a:solidFill>
              <a:latin typeface="微軟正黑體" panose="020B0604030504040204" pitchFamily="34" charset="-120"/>
              <a:ea typeface="微軟正黑體" panose="020B0604030504040204" pitchFamily="34" charset="-120"/>
            </a:endParaRPr>
          </a:p>
          <a:p>
            <a:pPr marL="342900" indent="-342900">
              <a:buFont typeface="微軟正黑體" panose="020B0604030504040204" pitchFamily="34" charset="-120"/>
              <a:buChar char="◢"/>
            </a:pPr>
            <a:r>
              <a:rPr lang="zh-TW" altLang="en-US" sz="3200" b="1" spc="-120" dirty="0">
                <a:solidFill>
                  <a:srgbClr val="009EAD"/>
                </a:solidFill>
                <a:latin typeface="微軟正黑體" panose="020B0604030504040204" pitchFamily="34" charset="-120"/>
                <a:ea typeface="微軟正黑體" panose="020B0604030504040204" pitchFamily="34" charset="-120"/>
              </a:rPr>
              <a:t>每學期核發</a:t>
            </a:r>
            <a:r>
              <a:rPr lang="en-US" altLang="zh-TW"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7</a:t>
            </a:r>
            <a:r>
              <a:rPr lang="zh-TW" altLang="en-US" sz="3200" b="1" spc="-120" dirty="0">
                <a:solidFill>
                  <a:srgbClr val="009EAD"/>
                </a:solidFill>
                <a:latin typeface="微軟正黑體" panose="020B0604030504040204" pitchFamily="34" charset="-120"/>
                <a:ea typeface="微軟正黑體" panose="020B0604030504040204" pitchFamily="34" charset="-120"/>
              </a:rPr>
              <a:t>萬元</a:t>
            </a:r>
            <a:endParaRPr lang="en-US" altLang="zh-TW" sz="3200" b="1" spc="-120" dirty="0">
              <a:solidFill>
                <a:srgbClr val="009EAD"/>
              </a:solidFill>
              <a:latin typeface="微軟正黑體" panose="020B0604030504040204" pitchFamily="34" charset="-120"/>
              <a:ea typeface="微軟正黑體" panose="020B0604030504040204" pitchFamily="34" charset="-120"/>
            </a:endParaRPr>
          </a:p>
          <a:p>
            <a:pPr marL="342900" indent="-342900">
              <a:buFont typeface="微軟正黑體" panose="020B0604030504040204" pitchFamily="34" charset="-120"/>
              <a:buChar char="◢"/>
            </a:pPr>
            <a:r>
              <a:rPr lang="zh-TW" altLang="en-US" sz="3200" b="1" spc="-120" dirty="0">
                <a:solidFill>
                  <a:srgbClr val="009EAD"/>
                </a:solidFill>
                <a:latin typeface="微軟正黑體" panose="020B0604030504040204" pitchFamily="34" charset="-120"/>
                <a:ea typeface="微軟正黑體" panose="020B0604030504040204" pitchFamily="34" charset="-120"/>
              </a:rPr>
              <a:t>報名時間：</a:t>
            </a:r>
            <a:br>
              <a:rPr lang="en-US" altLang="zh-TW" sz="3200" b="1" spc="-120" dirty="0">
                <a:solidFill>
                  <a:srgbClr val="009EAD"/>
                </a:solidFill>
                <a:latin typeface="微軟正黑體" panose="020B0604030504040204" pitchFamily="34" charset="-120"/>
                <a:ea typeface="微軟正黑體" panose="020B0604030504040204" pitchFamily="34" charset="-120"/>
              </a:rPr>
            </a:br>
            <a:r>
              <a:rPr lang="en-US" altLang="zh-TW"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111</a:t>
            </a:r>
            <a:r>
              <a:rPr lang="zh-TW" altLang="en-US"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年</a:t>
            </a:r>
            <a:r>
              <a:rPr lang="en-US" altLang="zh-TW"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9</a:t>
            </a:r>
            <a:r>
              <a:rPr lang="zh-TW" altLang="en-US"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月</a:t>
            </a:r>
            <a:r>
              <a:rPr lang="en-US" altLang="zh-TW"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21</a:t>
            </a:r>
            <a:r>
              <a:rPr lang="zh-TW" altLang="en-US"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日 至</a:t>
            </a:r>
            <a:br>
              <a:rPr lang="en-US" altLang="zh-TW"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br>
            <a:r>
              <a:rPr lang="en-US" altLang="zh-TW"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111</a:t>
            </a:r>
            <a:r>
              <a:rPr lang="zh-TW" altLang="en-US"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年</a:t>
            </a:r>
            <a:r>
              <a:rPr lang="en-US" altLang="zh-TW"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9</a:t>
            </a:r>
            <a:r>
              <a:rPr lang="zh-TW" altLang="en-US"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月</a:t>
            </a:r>
            <a:r>
              <a:rPr lang="en-US" altLang="zh-TW"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30</a:t>
            </a:r>
            <a:r>
              <a:rPr lang="zh-TW" altLang="en-US" sz="3200" b="1" spc="-120" dirty="0">
                <a:solidFill>
                  <a:srgbClr val="FF0066"/>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日</a:t>
            </a:r>
          </a:p>
          <a:p>
            <a:endParaRPr lang="zh-TW" altLang="en-US" dirty="0"/>
          </a:p>
        </p:txBody>
      </p:sp>
    </p:spTree>
    <p:extLst>
      <p:ext uri="{BB962C8B-B14F-4D97-AF65-F5344CB8AC3E}">
        <p14:creationId xmlns:p14="http://schemas.microsoft.com/office/powerpoint/2010/main" val="3543387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3F1E3"/>
        </a:solidFill>
        <a:effectLst/>
      </p:bgPr>
    </p:bg>
    <p:spTree>
      <p:nvGrpSpPr>
        <p:cNvPr id="1" name=""/>
        <p:cNvGrpSpPr/>
        <p:nvPr/>
      </p:nvGrpSpPr>
      <p:grpSpPr>
        <a:xfrm>
          <a:off x="0" y="0"/>
          <a:ext cx="0" cy="0"/>
          <a:chOff x="0" y="0"/>
          <a:chExt cx="0" cy="0"/>
        </a:xfrm>
      </p:grpSpPr>
      <p:sp>
        <p:nvSpPr>
          <p:cNvPr id="7" name="文字方塊 6">
            <a:extLst>
              <a:ext uri="{FF2B5EF4-FFF2-40B4-BE49-F238E27FC236}">
                <a16:creationId xmlns:a16="http://schemas.microsoft.com/office/drawing/2014/main" id="{328B103B-CDB6-4F01-AA09-A9EEBEEDB224}"/>
              </a:ext>
            </a:extLst>
          </p:cNvPr>
          <p:cNvSpPr txBox="1"/>
          <p:nvPr/>
        </p:nvSpPr>
        <p:spPr>
          <a:xfrm>
            <a:off x="912635" y="131968"/>
            <a:ext cx="10012292" cy="1113541"/>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b">
            <a:normAutofit/>
          </a:bodyPr>
          <a:lstStyle/>
          <a:p>
            <a:pPr marL="0" marR="0" lvl="0" indent="0" defTabSz="914400" rtl="0" eaLnBrk="1" fontAlgn="auto" latinLnBrk="0" hangingPunct="1">
              <a:lnSpc>
                <a:spcPct val="90000"/>
              </a:lnSpc>
              <a:spcBef>
                <a:spcPct val="0"/>
              </a:spcBef>
              <a:spcAft>
                <a:spcPts val="600"/>
              </a:spcAft>
              <a:buClrTx/>
              <a:buSzTx/>
              <a:buFontTx/>
              <a:buNone/>
              <a:tabLst/>
              <a:defRPr/>
            </a:pPr>
            <a:r>
              <a:rPr kumimoji="0" lang="zh-TW" altLang="en-US" sz="4800" b="1" i="0" u="none" strike="noStrike" kern="1200" cap="all" spc="0" normalizeH="0" baseline="0" noProof="0" dirty="0">
                <a:ln>
                  <a:noFill/>
                </a:ln>
                <a:solidFill>
                  <a:srgbClr val="0070C0"/>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獎學金甄選申請</a:t>
            </a:r>
            <a:r>
              <a:rPr kumimoji="0" lang="zh-TW" altLang="en-US" sz="4800" b="1" i="0" u="none" strike="noStrike" kern="1200" cap="all" spc="0" normalizeH="0" baseline="0" noProof="0" dirty="0">
                <a:ln>
                  <a:noFill/>
                </a:ln>
                <a:solidFill>
                  <a:srgbClr val="FF0066"/>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資格條件</a:t>
            </a:r>
            <a:r>
              <a:rPr kumimoji="0" lang="zh-TW" altLang="en-US" sz="4800" b="1" i="0" u="none" strike="noStrike" kern="1200" cap="all" spc="0" normalizeH="0" baseline="0" noProof="0" dirty="0">
                <a:ln>
                  <a:noFill/>
                </a:ln>
                <a:solidFill>
                  <a:srgbClr val="0070C0"/>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及</a:t>
            </a:r>
            <a:r>
              <a:rPr kumimoji="0" lang="zh-TW" altLang="en-US" sz="4800" b="1" i="0" u="none" strike="noStrike" kern="1200" cap="all" spc="0" normalizeH="0" baseline="0" noProof="0" dirty="0">
                <a:ln>
                  <a:noFill/>
                </a:ln>
                <a:solidFill>
                  <a:srgbClr val="FF0066"/>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甄選流程</a:t>
            </a:r>
            <a:endParaRPr kumimoji="0" lang="en-US" altLang="zh-TW" sz="4800" b="1" i="0" u="none" strike="noStrike" kern="1200" cap="all" spc="0" normalizeH="0" baseline="0" noProof="0" dirty="0">
              <a:ln>
                <a:noFill/>
              </a:ln>
              <a:solidFill>
                <a:srgbClr val="FF0066"/>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grpSp>
        <p:nvGrpSpPr>
          <p:cNvPr id="3" name="群組 2">
            <a:extLst>
              <a:ext uri="{FF2B5EF4-FFF2-40B4-BE49-F238E27FC236}">
                <a16:creationId xmlns:a16="http://schemas.microsoft.com/office/drawing/2014/main" id="{C1F3F6A4-6D8A-4E8C-BA18-7B544FA834E1}"/>
              </a:ext>
            </a:extLst>
          </p:cNvPr>
          <p:cNvGrpSpPr/>
          <p:nvPr/>
        </p:nvGrpSpPr>
        <p:grpSpPr>
          <a:xfrm>
            <a:off x="5152930" y="1989580"/>
            <a:ext cx="6772520" cy="3601389"/>
            <a:chOff x="202053" y="3341077"/>
            <a:chExt cx="7988004" cy="2142526"/>
          </a:xfrm>
        </p:grpSpPr>
        <p:graphicFrame>
          <p:nvGraphicFramePr>
            <p:cNvPr id="8" name="資料庫圖表 7">
              <a:extLst>
                <a:ext uri="{FF2B5EF4-FFF2-40B4-BE49-F238E27FC236}">
                  <a16:creationId xmlns:a16="http://schemas.microsoft.com/office/drawing/2014/main" id="{8A48028B-99D5-4C1A-83D5-3CB5C4E17395}"/>
                </a:ext>
              </a:extLst>
            </p:cNvPr>
            <p:cNvGraphicFramePr/>
            <p:nvPr>
              <p:extLst>
                <p:ext uri="{D42A27DB-BD31-4B8C-83A1-F6EECF244321}">
                  <p14:modId xmlns:p14="http://schemas.microsoft.com/office/powerpoint/2010/main" val="3160114884"/>
                </p:ext>
              </p:extLst>
            </p:nvPr>
          </p:nvGraphicFramePr>
          <p:xfrm>
            <a:off x="512444" y="3341077"/>
            <a:ext cx="7185580" cy="16068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文字方塊 8">
              <a:extLst>
                <a:ext uri="{FF2B5EF4-FFF2-40B4-BE49-F238E27FC236}">
                  <a16:creationId xmlns:a16="http://schemas.microsoft.com/office/drawing/2014/main" id="{286B8003-7732-43E1-992B-8148B5E653BF}"/>
                </a:ext>
              </a:extLst>
            </p:cNvPr>
            <p:cNvSpPr txBox="1"/>
            <p:nvPr/>
          </p:nvSpPr>
          <p:spPr>
            <a:xfrm>
              <a:off x="202053" y="4842748"/>
              <a:ext cx="3104156" cy="640855"/>
            </a:xfrm>
            <a:prstGeom prst="rect">
              <a:avLst/>
            </a:prstGeom>
            <a:noFill/>
          </p:spPr>
          <p:txBody>
            <a:bodyPr wrap="square" rtlCol="0">
              <a:spAutoFit/>
            </a:bodyPr>
            <a:lstStyle/>
            <a:p>
              <a:pPr algn="ctr"/>
              <a:r>
                <a:rPr lang="en-US" altLang="zh-TW" sz="3200" b="1" dirty="0">
                  <a:solidFill>
                    <a:srgbClr val="FF0066"/>
                  </a:solidFill>
                  <a:latin typeface="微軟正黑體" panose="020B0604030504040204" pitchFamily="34" charset="-120"/>
                  <a:ea typeface="微軟正黑體" panose="020B0604030504040204" pitchFamily="34" charset="-120"/>
                </a:rPr>
                <a:t>111</a:t>
              </a:r>
              <a:r>
                <a:rPr lang="zh-TW" altLang="en-US" sz="3200" b="1" dirty="0">
                  <a:solidFill>
                    <a:srgbClr val="FF0066"/>
                  </a:solidFill>
                  <a:latin typeface="微軟正黑體" panose="020B0604030504040204" pitchFamily="34" charset="-120"/>
                  <a:ea typeface="微軟正黑體" panose="020B0604030504040204" pitchFamily="34" charset="-120"/>
                </a:rPr>
                <a:t>年</a:t>
              </a:r>
              <a:endParaRPr lang="en-US" altLang="zh-TW" sz="3200" b="1" dirty="0">
                <a:solidFill>
                  <a:srgbClr val="FF0066"/>
                </a:solidFill>
                <a:latin typeface="微軟正黑體" panose="020B0604030504040204" pitchFamily="34" charset="-120"/>
                <a:ea typeface="微軟正黑體" panose="020B0604030504040204" pitchFamily="34" charset="-120"/>
              </a:endParaRPr>
            </a:p>
            <a:p>
              <a:pPr algn="ctr"/>
              <a:r>
                <a:rPr lang="en-US" altLang="zh-TW" sz="3200" b="1" dirty="0">
                  <a:solidFill>
                    <a:srgbClr val="FF0066"/>
                  </a:solidFill>
                  <a:latin typeface="微軟正黑體" panose="020B0604030504040204" pitchFamily="34" charset="-120"/>
                  <a:ea typeface="微軟正黑體" panose="020B0604030504040204" pitchFamily="34" charset="-120"/>
                </a:rPr>
                <a:t>10</a:t>
              </a:r>
              <a:r>
                <a:rPr lang="zh-TW" altLang="en-US" sz="3200" b="1" dirty="0">
                  <a:solidFill>
                    <a:srgbClr val="FF0066"/>
                  </a:solidFill>
                  <a:latin typeface="微軟正黑體" panose="020B0604030504040204" pitchFamily="34" charset="-120"/>
                  <a:ea typeface="微軟正黑體" panose="020B0604030504040204" pitchFamily="34" charset="-120"/>
                </a:rPr>
                <a:t>月</a:t>
              </a:r>
              <a:r>
                <a:rPr lang="en-US" altLang="zh-TW" sz="3200" b="1" dirty="0">
                  <a:solidFill>
                    <a:srgbClr val="FF0066"/>
                  </a:solidFill>
                  <a:latin typeface="微軟正黑體" panose="020B0604030504040204" pitchFamily="34" charset="-120"/>
                  <a:ea typeface="微軟正黑體" panose="020B0604030504040204" pitchFamily="34" charset="-120"/>
                </a:rPr>
                <a:t>15</a:t>
              </a:r>
              <a:r>
                <a:rPr lang="zh-TW" altLang="en-US" sz="3200" b="1" dirty="0">
                  <a:solidFill>
                    <a:srgbClr val="FF0066"/>
                  </a:solidFill>
                  <a:latin typeface="微軟正黑體" panose="020B0604030504040204" pitchFamily="34" charset="-120"/>
                  <a:ea typeface="微軟正黑體" panose="020B0604030504040204" pitchFamily="34" charset="-120"/>
                </a:rPr>
                <a:t>日</a:t>
              </a:r>
              <a:r>
                <a:rPr lang="en-US" altLang="zh-TW" sz="3200" b="1" dirty="0">
                  <a:solidFill>
                    <a:srgbClr val="FF0066"/>
                  </a:solidFill>
                  <a:latin typeface="微軟正黑體" panose="020B0604030504040204" pitchFamily="34" charset="-120"/>
                  <a:ea typeface="微軟正黑體" panose="020B0604030504040204" pitchFamily="34" charset="-120"/>
                </a:rPr>
                <a:t>(</a:t>
              </a:r>
              <a:r>
                <a:rPr lang="zh-TW" altLang="en-US" sz="3200" b="1" dirty="0">
                  <a:solidFill>
                    <a:srgbClr val="FF0066"/>
                  </a:solidFill>
                  <a:latin typeface="微軟正黑體" panose="020B0604030504040204" pitchFamily="34" charset="-120"/>
                  <a:ea typeface="微軟正黑體" panose="020B0604030504040204" pitchFamily="34" charset="-120"/>
                </a:rPr>
                <a:t>六</a:t>
              </a:r>
              <a:r>
                <a:rPr lang="en-US" altLang="zh-TW" sz="3200" b="1" dirty="0">
                  <a:solidFill>
                    <a:srgbClr val="FF0066"/>
                  </a:solidFill>
                  <a:latin typeface="微軟正黑體" panose="020B0604030504040204" pitchFamily="34" charset="-120"/>
                  <a:ea typeface="微軟正黑體" panose="020B0604030504040204" pitchFamily="34" charset="-120"/>
                </a:rPr>
                <a:t>)</a:t>
              </a:r>
              <a:endParaRPr lang="zh-TW" altLang="en-US" sz="3200" b="1" dirty="0">
                <a:solidFill>
                  <a:srgbClr val="FF0066"/>
                </a:solidFill>
                <a:latin typeface="微軟正黑體" panose="020B0604030504040204" pitchFamily="34" charset="-120"/>
                <a:ea typeface="微軟正黑體" panose="020B0604030504040204" pitchFamily="34" charset="-120"/>
              </a:endParaRPr>
            </a:p>
          </p:txBody>
        </p:sp>
        <p:sp>
          <p:nvSpPr>
            <p:cNvPr id="10" name="文字方塊 9">
              <a:extLst>
                <a:ext uri="{FF2B5EF4-FFF2-40B4-BE49-F238E27FC236}">
                  <a16:creationId xmlns:a16="http://schemas.microsoft.com/office/drawing/2014/main" id="{B24E68CD-B05F-4548-8F76-FBF7CF7DD824}"/>
                </a:ext>
              </a:extLst>
            </p:cNvPr>
            <p:cNvSpPr txBox="1"/>
            <p:nvPr/>
          </p:nvSpPr>
          <p:spPr>
            <a:xfrm>
              <a:off x="5652361" y="4842748"/>
              <a:ext cx="2537696" cy="640855"/>
            </a:xfrm>
            <a:prstGeom prst="rect">
              <a:avLst/>
            </a:prstGeom>
            <a:noFill/>
          </p:spPr>
          <p:txBody>
            <a:bodyPr wrap="none" rtlCol="0">
              <a:spAutoFit/>
            </a:bodyPr>
            <a:lstStyle/>
            <a:p>
              <a:pPr algn="ctr"/>
              <a:r>
                <a:rPr lang="zh-TW" altLang="en-US" sz="3200" b="1" dirty="0">
                  <a:solidFill>
                    <a:srgbClr val="FF0066"/>
                  </a:solidFill>
                  <a:latin typeface="微軟正黑體" panose="020B0604030504040204" pitchFamily="34" charset="-120"/>
                  <a:ea typeface="微軟正黑體" panose="020B0604030504040204" pitchFamily="34" charset="-120"/>
                </a:rPr>
                <a:t>預計</a:t>
              </a:r>
              <a:r>
                <a:rPr lang="en-US" altLang="zh-TW" sz="3200" b="1" dirty="0">
                  <a:solidFill>
                    <a:srgbClr val="FF0066"/>
                  </a:solidFill>
                  <a:latin typeface="微軟正黑體" panose="020B0604030504040204" pitchFamily="34" charset="-120"/>
                  <a:ea typeface="微軟正黑體" panose="020B0604030504040204" pitchFamily="34" charset="-120"/>
                </a:rPr>
                <a:t>111</a:t>
              </a:r>
              <a:r>
                <a:rPr lang="zh-TW" altLang="en-US" sz="3200" b="1" dirty="0">
                  <a:solidFill>
                    <a:srgbClr val="FF0066"/>
                  </a:solidFill>
                  <a:latin typeface="微軟正黑體" panose="020B0604030504040204" pitchFamily="34" charset="-120"/>
                  <a:ea typeface="微軟正黑體" panose="020B0604030504040204" pitchFamily="34" charset="-120"/>
                </a:rPr>
                <a:t>年</a:t>
              </a:r>
              <a:endParaRPr lang="en-US" altLang="zh-TW" sz="3200" b="1" dirty="0">
                <a:solidFill>
                  <a:srgbClr val="FF0066"/>
                </a:solidFill>
                <a:latin typeface="微軟正黑體" panose="020B0604030504040204" pitchFamily="34" charset="-120"/>
                <a:ea typeface="微軟正黑體" panose="020B0604030504040204" pitchFamily="34" charset="-120"/>
              </a:endParaRPr>
            </a:p>
            <a:p>
              <a:pPr algn="ctr"/>
              <a:r>
                <a:rPr lang="en-US" altLang="zh-TW" sz="3200" b="1" dirty="0">
                  <a:solidFill>
                    <a:srgbClr val="FF0066"/>
                  </a:solidFill>
                  <a:latin typeface="微軟正黑體" panose="020B0604030504040204" pitchFamily="34" charset="-120"/>
                  <a:ea typeface="微軟正黑體" panose="020B0604030504040204" pitchFamily="34" charset="-120"/>
                </a:rPr>
                <a:t>12</a:t>
              </a:r>
              <a:r>
                <a:rPr lang="zh-TW" altLang="en-US" sz="3200" b="1" dirty="0">
                  <a:solidFill>
                    <a:srgbClr val="FF0066"/>
                  </a:solidFill>
                  <a:latin typeface="微軟正黑體" panose="020B0604030504040204" pitchFamily="34" charset="-120"/>
                  <a:ea typeface="微軟正黑體" panose="020B0604030504040204" pitchFamily="34" charset="-120"/>
                </a:rPr>
                <a:t>月上旬</a:t>
              </a:r>
            </a:p>
          </p:txBody>
        </p:sp>
      </p:grpSp>
      <p:sp>
        <p:nvSpPr>
          <p:cNvPr id="2" name="矩形 1">
            <a:extLst>
              <a:ext uri="{FF2B5EF4-FFF2-40B4-BE49-F238E27FC236}">
                <a16:creationId xmlns:a16="http://schemas.microsoft.com/office/drawing/2014/main" id="{244469D4-00AF-4114-861F-F3FC7E164683}"/>
              </a:ext>
            </a:extLst>
          </p:cNvPr>
          <p:cNvSpPr/>
          <p:nvPr/>
        </p:nvSpPr>
        <p:spPr>
          <a:xfrm>
            <a:off x="665672" y="3467597"/>
            <a:ext cx="4173408" cy="3127010"/>
          </a:xfrm>
          <a:prstGeom prst="rect">
            <a:avLst/>
          </a:prstGeom>
        </p:spPr>
        <p:txBody>
          <a:bodyPr wrap="square">
            <a:spAutoFit/>
          </a:bodyPr>
          <a:lstStyle/>
          <a:p>
            <a:pPr marL="514350" indent="-514350">
              <a:lnSpc>
                <a:spcPct val="90000"/>
              </a:lnSpc>
              <a:spcBef>
                <a:spcPts val="600"/>
              </a:spcBef>
              <a:spcAft>
                <a:spcPts val="600"/>
              </a:spcAft>
              <a:buFont typeface="+mj-lt"/>
              <a:buAutoNum type="arabicPeriod"/>
              <a:defRPr/>
            </a:pPr>
            <a:r>
              <a:rPr lang="zh-TW" altLang="en-US" sz="2600" b="1" dirty="0">
                <a:solidFill>
                  <a:schemeClr val="accent1">
                    <a:lumMod val="75000"/>
                  </a:schemeClr>
                </a:solidFill>
                <a:latin typeface="微軟正黑體" panose="020B0604030504040204" pitchFamily="34" charset="-120"/>
                <a:ea typeface="微軟正黑體" panose="020B0604030504040204" pitchFamily="34" charset="-120"/>
              </a:rPr>
              <a:t>申請時</a:t>
            </a:r>
            <a:r>
              <a:rPr lang="zh-TW" altLang="en-US" sz="2600" b="1" dirty="0">
                <a:solidFill>
                  <a:srgbClr val="FF0066"/>
                </a:solidFill>
                <a:latin typeface="微軟正黑體" panose="020B0604030504040204" pitchFamily="34" charset="-120"/>
                <a:ea typeface="微軟正黑體" panose="020B0604030504040204" pitchFamily="34" charset="-120"/>
              </a:rPr>
              <a:t>以有學業成績之最近前</a:t>
            </a:r>
            <a:r>
              <a:rPr lang="en-US" altLang="zh-TW" sz="2600" b="1" dirty="0">
                <a:solidFill>
                  <a:srgbClr val="FF0066"/>
                </a:solidFill>
                <a:latin typeface="微軟正黑體" panose="020B0604030504040204" pitchFamily="34" charset="-120"/>
                <a:ea typeface="微軟正黑體" panose="020B0604030504040204" pitchFamily="34" charset="-120"/>
              </a:rPr>
              <a:t>2</a:t>
            </a:r>
            <a:r>
              <a:rPr lang="zh-TW" altLang="en-US" sz="2600" b="1" dirty="0">
                <a:solidFill>
                  <a:srgbClr val="FF0066"/>
                </a:solidFill>
                <a:latin typeface="微軟正黑體" panose="020B0604030504040204" pitchFamily="34" charset="-120"/>
                <a:ea typeface="微軟正黑體" panose="020B0604030504040204" pitchFamily="34" charset="-120"/>
              </a:rPr>
              <a:t>學期學業成績計算，每科均須及格</a:t>
            </a:r>
            <a:r>
              <a:rPr lang="zh-TW" altLang="en-US" sz="2600" b="1" dirty="0">
                <a:solidFill>
                  <a:schemeClr val="accent1">
                    <a:lumMod val="75000"/>
                  </a:schemeClr>
                </a:solidFill>
                <a:latin typeface="微軟正黑體" panose="020B0604030504040204" pitchFamily="34" charset="-120"/>
                <a:ea typeface="微軟正黑體" panose="020B0604030504040204" pitchFamily="34" charset="-120"/>
              </a:rPr>
              <a:t>，</a:t>
            </a:r>
            <a:r>
              <a:rPr lang="zh-TW" altLang="en-US" sz="2600" b="1" dirty="0">
                <a:solidFill>
                  <a:srgbClr val="FF0066"/>
                </a:solidFill>
                <a:latin typeface="微軟正黑體" panose="020B0604030504040204" pitchFamily="34" charset="-120"/>
                <a:ea typeface="微軟正黑體" panose="020B0604030504040204" pitchFamily="34" charset="-120"/>
              </a:rPr>
              <a:t>且前</a:t>
            </a:r>
            <a:r>
              <a:rPr lang="en-US" altLang="zh-TW" sz="2600" b="1" dirty="0">
                <a:solidFill>
                  <a:srgbClr val="FF0066"/>
                </a:solidFill>
                <a:latin typeface="微軟正黑體" panose="020B0604030504040204" pitchFamily="34" charset="-120"/>
                <a:ea typeface="微軟正黑體" panose="020B0604030504040204" pitchFamily="34" charset="-120"/>
              </a:rPr>
              <a:t>2</a:t>
            </a:r>
            <a:r>
              <a:rPr lang="zh-TW" altLang="en-US" sz="2600" b="1" dirty="0">
                <a:solidFill>
                  <a:srgbClr val="FF0066"/>
                </a:solidFill>
                <a:latin typeface="微軟正黑體" panose="020B0604030504040204" pitchFamily="34" charset="-120"/>
                <a:ea typeface="微軟正黑體" panose="020B0604030504040204" pitchFamily="34" charset="-120"/>
              </a:rPr>
              <a:t>學期之各學期平均成績在</a:t>
            </a:r>
            <a:r>
              <a:rPr lang="en-US" altLang="zh-TW" sz="2600" b="1" dirty="0">
                <a:solidFill>
                  <a:srgbClr val="FF0066"/>
                </a:solidFill>
                <a:latin typeface="微軟正黑體" panose="020B0604030504040204" pitchFamily="34" charset="-120"/>
                <a:ea typeface="微軟正黑體" panose="020B0604030504040204" pitchFamily="34" charset="-120"/>
              </a:rPr>
              <a:t>75</a:t>
            </a:r>
            <a:r>
              <a:rPr lang="zh-TW" altLang="en-US" sz="2600" b="1" dirty="0">
                <a:solidFill>
                  <a:srgbClr val="FF0066"/>
                </a:solidFill>
                <a:latin typeface="微軟正黑體" panose="020B0604030504040204" pitchFamily="34" charset="-120"/>
                <a:ea typeface="微軟正黑體" panose="020B0604030504040204" pitchFamily="34" charset="-120"/>
              </a:rPr>
              <a:t>分以上</a:t>
            </a:r>
            <a:r>
              <a:rPr lang="zh-TW" altLang="en-US" sz="2600" b="1" dirty="0">
                <a:solidFill>
                  <a:schemeClr val="accent1">
                    <a:lumMod val="75000"/>
                  </a:schemeClr>
                </a:solidFill>
                <a:latin typeface="微軟正黑體" panose="020B0604030504040204" pitchFamily="34" charset="-120"/>
                <a:ea typeface="微軟正黑體" panose="020B0604030504040204" pitchFamily="34" charset="-120"/>
              </a:rPr>
              <a:t>或名次排列在班上前</a:t>
            </a:r>
            <a:r>
              <a:rPr lang="en-US" altLang="zh-TW" sz="2600" b="1" dirty="0">
                <a:solidFill>
                  <a:schemeClr val="accent1">
                    <a:lumMod val="75000"/>
                  </a:schemeClr>
                </a:solidFill>
                <a:latin typeface="微軟正黑體" panose="020B0604030504040204" pitchFamily="34" charset="-120"/>
                <a:ea typeface="微軟正黑體" panose="020B0604030504040204" pitchFamily="34" charset="-120"/>
              </a:rPr>
              <a:t>3</a:t>
            </a:r>
            <a:r>
              <a:rPr lang="zh-TW" altLang="en-US" sz="2600" b="1" dirty="0">
                <a:solidFill>
                  <a:schemeClr val="accent1">
                    <a:lumMod val="75000"/>
                  </a:schemeClr>
                </a:solidFill>
                <a:latin typeface="微軟正黑體" panose="020B0604030504040204" pitchFamily="34" charset="-120"/>
                <a:ea typeface="微軟正黑體" panose="020B0604030504040204" pitchFamily="34" charset="-120"/>
              </a:rPr>
              <a:t>分之</a:t>
            </a:r>
            <a:r>
              <a:rPr lang="en-US" altLang="zh-TW" sz="2600" b="1" dirty="0">
                <a:solidFill>
                  <a:schemeClr val="accent1">
                    <a:lumMod val="75000"/>
                  </a:schemeClr>
                </a:solidFill>
                <a:latin typeface="微軟正黑體" panose="020B0604030504040204" pitchFamily="34" charset="-120"/>
                <a:ea typeface="微軟正黑體" panose="020B0604030504040204" pitchFamily="34" charset="-120"/>
              </a:rPr>
              <a:t>1</a:t>
            </a:r>
            <a:r>
              <a:rPr lang="zh-TW" altLang="en-US" sz="2600" b="1" dirty="0">
                <a:solidFill>
                  <a:schemeClr val="accent1">
                    <a:lumMod val="75000"/>
                  </a:schemeClr>
                </a:solidFill>
                <a:latin typeface="微軟正黑體" panose="020B0604030504040204" pitchFamily="34" charset="-120"/>
                <a:ea typeface="微軟正黑體" panose="020B0604030504040204" pitchFamily="34" charset="-120"/>
              </a:rPr>
              <a:t>以內。</a:t>
            </a:r>
          </a:p>
          <a:p>
            <a:pPr marL="514350" indent="-514350">
              <a:lnSpc>
                <a:spcPct val="90000"/>
              </a:lnSpc>
              <a:spcBef>
                <a:spcPts val="600"/>
              </a:spcBef>
              <a:spcAft>
                <a:spcPts val="600"/>
              </a:spcAft>
              <a:buFont typeface="+mj-lt"/>
              <a:buAutoNum type="arabicPeriod"/>
              <a:defRPr/>
            </a:pPr>
            <a:r>
              <a:rPr lang="zh-TW" altLang="en-US" sz="2600" b="1" dirty="0">
                <a:solidFill>
                  <a:schemeClr val="accent1">
                    <a:lumMod val="75000"/>
                  </a:schemeClr>
                </a:solidFill>
                <a:latin typeface="微軟正黑體" panose="020B0604030504040204" pitchFamily="34" charset="-120"/>
                <a:ea typeface="微軟正黑體" panose="020B0604030504040204" pitchFamily="34" charset="-120"/>
              </a:rPr>
              <a:t>修畢簡章規定之課程。</a:t>
            </a:r>
          </a:p>
        </p:txBody>
      </p:sp>
      <p:cxnSp>
        <p:nvCxnSpPr>
          <p:cNvPr id="13" name="直線接點 12">
            <a:extLst>
              <a:ext uri="{FF2B5EF4-FFF2-40B4-BE49-F238E27FC236}">
                <a16:creationId xmlns:a16="http://schemas.microsoft.com/office/drawing/2014/main" id="{A37DFBFC-42D4-491F-8915-A2984209508C}"/>
              </a:ext>
            </a:extLst>
          </p:cNvPr>
          <p:cNvCxnSpPr>
            <a:cxnSpLocks/>
          </p:cNvCxnSpPr>
          <p:nvPr/>
        </p:nvCxnSpPr>
        <p:spPr>
          <a:xfrm flipH="1">
            <a:off x="4993082" y="1903303"/>
            <a:ext cx="5846" cy="416897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4" name="文字方塊 3">
            <a:extLst>
              <a:ext uri="{FF2B5EF4-FFF2-40B4-BE49-F238E27FC236}">
                <a16:creationId xmlns:a16="http://schemas.microsoft.com/office/drawing/2014/main" id="{104427F4-567B-49D8-AECE-B9E0FD245B55}"/>
              </a:ext>
            </a:extLst>
          </p:cNvPr>
          <p:cNvSpPr txBox="1"/>
          <p:nvPr/>
        </p:nvSpPr>
        <p:spPr>
          <a:xfrm>
            <a:off x="697934" y="1544009"/>
            <a:ext cx="4289302" cy="1877437"/>
          </a:xfrm>
          <a:prstGeom prst="rect">
            <a:avLst/>
          </a:prstGeom>
          <a:noFill/>
        </p:spPr>
        <p:txBody>
          <a:bodyPr wrap="square" rtlCol="0">
            <a:spAutoFit/>
          </a:bodyPr>
          <a:lstStyle/>
          <a:p>
            <a:r>
              <a:rPr lang="zh-TW" altLang="en-US" sz="3200" b="1" dirty="0">
                <a:solidFill>
                  <a:schemeClr val="accent1">
                    <a:lumMod val="75000"/>
                  </a:schemeClr>
                </a:solidFill>
                <a:latin typeface="微軟正黑體" panose="020B0604030504040204" pitchFamily="34" charset="-120"/>
                <a:ea typeface="微軟正黑體" panose="020B0604030504040204" pitchFamily="34" charset="-120"/>
              </a:rPr>
              <a:t>資格條件：</a:t>
            </a:r>
            <a:endParaRPr lang="en-US" altLang="zh-TW" sz="3200" b="1" dirty="0">
              <a:solidFill>
                <a:schemeClr val="accent1">
                  <a:lumMod val="75000"/>
                </a:schemeClr>
              </a:solidFill>
              <a:latin typeface="微軟正黑體" panose="020B0604030504040204" pitchFamily="34" charset="-120"/>
              <a:ea typeface="微軟正黑體" panose="020B0604030504040204" pitchFamily="34" charset="-120"/>
            </a:endParaRPr>
          </a:p>
          <a:p>
            <a:r>
              <a:rPr lang="zh-TW" altLang="en-US" sz="2800" b="1" dirty="0">
                <a:solidFill>
                  <a:srgbClr val="FF0066"/>
                </a:solidFill>
                <a:latin typeface="微軟正黑體" panose="020B0604030504040204" pitchFamily="34" charset="-120"/>
                <a:ea typeface="微軟正黑體" panose="020B0604030504040204" pitchFamily="34" charset="-120"/>
              </a:rPr>
              <a:t>依各類科簡章所訂之系所</a:t>
            </a:r>
            <a:endParaRPr lang="en-US" altLang="zh-TW" sz="2800" b="1" dirty="0">
              <a:solidFill>
                <a:srgbClr val="FF0066"/>
              </a:solidFill>
              <a:latin typeface="微軟正黑體" panose="020B0604030504040204" pitchFamily="34" charset="-120"/>
              <a:ea typeface="微軟正黑體" panose="020B0604030504040204" pitchFamily="34" charset="-120"/>
            </a:endParaRPr>
          </a:p>
          <a:p>
            <a:r>
              <a:rPr lang="zh-TW" altLang="en-US" sz="2800" b="1" dirty="0">
                <a:solidFill>
                  <a:srgbClr val="FF0066"/>
                </a:solidFill>
                <a:latin typeface="微軟正黑體" panose="020B0604030504040204" pitchFamily="34" charset="-120"/>
                <a:ea typeface="微軟正黑體" panose="020B0604030504040204" pitchFamily="34" charset="-120"/>
              </a:rPr>
              <a:t>已通過博士學位候選人資格考核之博士生</a:t>
            </a:r>
          </a:p>
        </p:txBody>
      </p:sp>
      <p:sp>
        <p:nvSpPr>
          <p:cNvPr id="6" name="文字方塊 5">
            <a:extLst>
              <a:ext uri="{FF2B5EF4-FFF2-40B4-BE49-F238E27FC236}">
                <a16:creationId xmlns:a16="http://schemas.microsoft.com/office/drawing/2014/main" id="{8815CEEA-A4EF-47A5-8C75-DDCB14079D29}"/>
              </a:ext>
            </a:extLst>
          </p:cNvPr>
          <p:cNvSpPr txBox="1"/>
          <p:nvPr/>
        </p:nvSpPr>
        <p:spPr>
          <a:xfrm>
            <a:off x="5345092" y="1528423"/>
            <a:ext cx="2236510" cy="584775"/>
          </a:xfrm>
          <a:prstGeom prst="rect">
            <a:avLst/>
          </a:prstGeom>
          <a:noFill/>
        </p:spPr>
        <p:txBody>
          <a:bodyPr wrap="none" rtlCol="0">
            <a:spAutoFit/>
          </a:bodyPr>
          <a:lstStyle/>
          <a:p>
            <a:r>
              <a:rPr lang="zh-TW" altLang="en-US" sz="3200" b="1" dirty="0">
                <a:solidFill>
                  <a:schemeClr val="accent1">
                    <a:lumMod val="75000"/>
                  </a:schemeClr>
                </a:solidFill>
                <a:latin typeface="微軟正黑體" panose="020B0604030504040204" pitchFamily="34" charset="-120"/>
                <a:ea typeface="微軟正黑體" panose="020B0604030504040204" pitchFamily="34" charset="-120"/>
              </a:rPr>
              <a:t>甄選流程：</a:t>
            </a:r>
          </a:p>
        </p:txBody>
      </p:sp>
      <p:sp>
        <p:nvSpPr>
          <p:cNvPr id="12" name="文字方塊 11">
            <a:extLst>
              <a:ext uri="{FF2B5EF4-FFF2-40B4-BE49-F238E27FC236}">
                <a16:creationId xmlns:a16="http://schemas.microsoft.com/office/drawing/2014/main" id="{E3A622BF-B4A5-4B70-8D0A-A63E6F92F25C}"/>
              </a:ext>
            </a:extLst>
          </p:cNvPr>
          <p:cNvSpPr txBox="1"/>
          <p:nvPr/>
        </p:nvSpPr>
        <p:spPr>
          <a:xfrm>
            <a:off x="7367879" y="4513751"/>
            <a:ext cx="2631816" cy="1077218"/>
          </a:xfrm>
          <a:prstGeom prst="rect">
            <a:avLst/>
          </a:prstGeom>
          <a:noFill/>
        </p:spPr>
        <p:txBody>
          <a:bodyPr wrap="square" rtlCol="0">
            <a:spAutoFit/>
          </a:bodyPr>
          <a:lstStyle/>
          <a:p>
            <a:pPr algn="ctr"/>
            <a:r>
              <a:rPr lang="en-US" altLang="zh-TW" sz="3200" b="1" dirty="0">
                <a:solidFill>
                  <a:srgbClr val="FF0066"/>
                </a:solidFill>
                <a:latin typeface="微軟正黑體" panose="020B0604030504040204" pitchFamily="34" charset="-120"/>
                <a:ea typeface="微軟正黑體" panose="020B0604030504040204" pitchFamily="34" charset="-120"/>
              </a:rPr>
              <a:t>111</a:t>
            </a:r>
            <a:r>
              <a:rPr lang="zh-TW" altLang="en-US" sz="3200" b="1" dirty="0">
                <a:solidFill>
                  <a:srgbClr val="FF0066"/>
                </a:solidFill>
                <a:latin typeface="微軟正黑體" panose="020B0604030504040204" pitchFamily="34" charset="-120"/>
                <a:ea typeface="微軟正黑體" panose="020B0604030504040204" pitchFamily="34" charset="-120"/>
              </a:rPr>
              <a:t>年</a:t>
            </a:r>
            <a:endParaRPr lang="en-US" altLang="zh-TW" sz="3200" b="1" dirty="0">
              <a:solidFill>
                <a:srgbClr val="FF0066"/>
              </a:solidFill>
              <a:latin typeface="微軟正黑體" panose="020B0604030504040204" pitchFamily="34" charset="-120"/>
              <a:ea typeface="微軟正黑體" panose="020B0604030504040204" pitchFamily="34" charset="-120"/>
            </a:endParaRPr>
          </a:p>
          <a:p>
            <a:pPr algn="ctr"/>
            <a:r>
              <a:rPr lang="en-US" altLang="zh-TW" sz="3200" b="1" dirty="0">
                <a:solidFill>
                  <a:srgbClr val="FF0066"/>
                </a:solidFill>
                <a:latin typeface="微軟正黑體" panose="020B0604030504040204" pitchFamily="34" charset="-120"/>
                <a:ea typeface="微軟正黑體" panose="020B0604030504040204" pitchFamily="34" charset="-120"/>
              </a:rPr>
              <a:t>11</a:t>
            </a:r>
            <a:r>
              <a:rPr lang="zh-TW" altLang="en-US" sz="3200" b="1" dirty="0">
                <a:solidFill>
                  <a:srgbClr val="FF0066"/>
                </a:solidFill>
                <a:latin typeface="微軟正黑體" panose="020B0604030504040204" pitchFamily="34" charset="-120"/>
                <a:ea typeface="微軟正黑體" panose="020B0604030504040204" pitchFamily="34" charset="-120"/>
              </a:rPr>
              <a:t>月間</a:t>
            </a:r>
            <a:endParaRPr lang="en-US" altLang="zh-TW" sz="3200" b="1" dirty="0">
              <a:solidFill>
                <a:srgbClr val="FF0066"/>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112770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3F1E3"/>
        </a:solidFill>
        <a:effectLst/>
      </p:bgPr>
    </p:bg>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86F8D68A-A2C1-40F6-B4DD-49898DC1F09A}"/>
              </a:ext>
            </a:extLst>
          </p:cNvPr>
          <p:cNvSpPr txBox="1">
            <a:spLocks noChangeArrowheads="1"/>
          </p:cNvSpPr>
          <p:nvPr/>
        </p:nvSpPr>
        <p:spPr>
          <a:xfrm>
            <a:off x="338203" y="527388"/>
            <a:ext cx="10722279" cy="742001"/>
          </a:xfrm>
          <a:prstGeom prst="rect">
            <a:avLst/>
          </a:prstGeom>
          <a:noFill/>
          <a:ln w="63500" cmpd="dbl">
            <a:noFill/>
          </a:ln>
        </p:spPr>
        <p:txBody>
          <a:bodyPr anchor="ctr">
            <a:no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2pPr>
            <a:lvl3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3pPr>
            <a:lvl4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4pPr>
            <a:lvl5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5pPr>
            <a:lvl6pPr marL="457200" algn="l" rtl="0" fontAlgn="base">
              <a:spcBef>
                <a:spcPct val="0"/>
              </a:spcBef>
              <a:spcAft>
                <a:spcPct val="0"/>
              </a:spcAft>
              <a:defRPr sz="4100" b="1">
                <a:solidFill>
                  <a:schemeClr val="tx2"/>
                </a:solidFill>
                <a:latin typeface="Lucida Sans Unicode" pitchFamily="34" charset="0"/>
                <a:ea typeface="微軟正黑體" pitchFamily="34" charset="-120"/>
              </a:defRPr>
            </a:lvl6pPr>
            <a:lvl7pPr marL="914400" algn="l" rtl="0" fontAlgn="base">
              <a:spcBef>
                <a:spcPct val="0"/>
              </a:spcBef>
              <a:spcAft>
                <a:spcPct val="0"/>
              </a:spcAft>
              <a:defRPr sz="4100" b="1">
                <a:solidFill>
                  <a:schemeClr val="tx2"/>
                </a:solidFill>
                <a:latin typeface="Lucida Sans Unicode" pitchFamily="34" charset="0"/>
                <a:ea typeface="微軟正黑體" pitchFamily="34" charset="-120"/>
              </a:defRPr>
            </a:lvl7pPr>
            <a:lvl8pPr marL="1371600" algn="l" rtl="0" fontAlgn="base">
              <a:spcBef>
                <a:spcPct val="0"/>
              </a:spcBef>
              <a:spcAft>
                <a:spcPct val="0"/>
              </a:spcAft>
              <a:defRPr sz="4100" b="1">
                <a:solidFill>
                  <a:schemeClr val="tx2"/>
                </a:solidFill>
                <a:latin typeface="Lucida Sans Unicode" pitchFamily="34" charset="0"/>
                <a:ea typeface="微軟正黑體" pitchFamily="34" charset="-120"/>
              </a:defRPr>
            </a:lvl8pPr>
            <a:lvl9pPr marL="1828800" algn="l" rtl="0" fontAlgn="base">
              <a:spcBef>
                <a:spcPct val="0"/>
              </a:spcBef>
              <a:spcAft>
                <a:spcPct val="0"/>
              </a:spcAft>
              <a:defRPr sz="4100" b="1">
                <a:solidFill>
                  <a:schemeClr val="tx2"/>
                </a:solidFill>
                <a:latin typeface="Lucida Sans Unicode" pitchFamily="34" charset="0"/>
                <a:ea typeface="微軟正黑體" pitchFamily="34" charset="-120"/>
              </a:defRPr>
            </a:lvl9pPr>
            <a:extLst/>
          </a:lstStyle>
          <a:p>
            <a:pPr eaLnBrk="1" fontAlgn="auto" hangingPunct="1">
              <a:spcAft>
                <a:spcPts val="0"/>
              </a:spcAft>
              <a:defRPr/>
            </a:pPr>
            <a:r>
              <a:rPr lang="zh-TW" altLang="en-US" sz="4000" dirty="0">
                <a:solidFill>
                  <a:schemeClr val="tx1"/>
                </a:solidFill>
                <a:latin typeface="微軟正黑體" panose="020B0604030504040204" pitchFamily="34" charset="-120"/>
                <a:ea typeface="微軟正黑體" panose="020B0604030504040204" pitchFamily="34" charset="-120"/>
              </a:rPr>
              <a:t>能源與環境政策研析及電業營運決策管理  </a:t>
            </a:r>
            <a:r>
              <a:rPr kumimoji="0" lang="en-US" altLang="zh-TW" sz="4000" dirty="0">
                <a:solidFill>
                  <a:srgbClr val="FF0066"/>
                </a:solidFill>
                <a:latin typeface="微軟正黑體" panose="020B0604030504040204" pitchFamily="34" charset="-120"/>
                <a:ea typeface="微軟正黑體" panose="020B0604030504040204" pitchFamily="34" charset="-120"/>
              </a:rPr>
              <a:t>1</a:t>
            </a:r>
            <a:r>
              <a:rPr kumimoji="0" lang="zh-TW" altLang="en-US" sz="4000" dirty="0">
                <a:solidFill>
                  <a:srgbClr val="FF0066"/>
                </a:solidFill>
                <a:latin typeface="微軟正黑體" panose="020B0604030504040204" pitchFamily="34" charset="-120"/>
                <a:ea typeface="微軟正黑體" panose="020B0604030504040204" pitchFamily="34" charset="-120"/>
              </a:rPr>
              <a:t>名</a:t>
            </a:r>
            <a:endParaRPr kumimoji="0" lang="en-US" altLang="zh-TW" sz="4000" dirty="0">
              <a:solidFill>
                <a:srgbClr val="FF0066"/>
              </a:solidFill>
              <a:latin typeface="微軟正黑體" panose="020B0604030504040204" pitchFamily="34" charset="-120"/>
              <a:ea typeface="微軟正黑體" panose="020B0604030504040204" pitchFamily="34" charset="-120"/>
            </a:endParaRPr>
          </a:p>
        </p:txBody>
      </p:sp>
      <p:sp>
        <p:nvSpPr>
          <p:cNvPr id="16" name="文字方塊 15">
            <a:extLst>
              <a:ext uri="{FF2B5EF4-FFF2-40B4-BE49-F238E27FC236}">
                <a16:creationId xmlns:a16="http://schemas.microsoft.com/office/drawing/2014/main" id="{2EB65636-8C13-4821-9A4A-0AA9085F095D}"/>
              </a:ext>
            </a:extLst>
          </p:cNvPr>
          <p:cNvSpPr txBox="1"/>
          <p:nvPr/>
        </p:nvSpPr>
        <p:spPr>
          <a:xfrm>
            <a:off x="338202" y="1529298"/>
            <a:ext cx="11180698" cy="1811586"/>
          </a:xfrm>
          <a:prstGeom prst="rect">
            <a:avLst/>
          </a:prstGeom>
          <a:noFill/>
        </p:spPr>
        <p:txBody>
          <a:bodyPr wrap="square" rtlCol="0">
            <a:spAutoFit/>
          </a:bodyPr>
          <a:lstStyle/>
          <a:p>
            <a:pPr marL="342900" indent="-342900">
              <a:lnSpc>
                <a:spcPct val="120000"/>
              </a:lnSpc>
              <a:buFont typeface="微軟正黑體" panose="020B0604030504040204" pitchFamily="34" charset="-120"/>
              <a:buChar char="◢"/>
            </a:pPr>
            <a:r>
              <a:rPr lang="zh-TW" altLang="en-US" sz="3200" b="1" spc="-120" dirty="0">
                <a:solidFill>
                  <a:srgbClr val="009EAD"/>
                </a:solidFill>
                <a:latin typeface="微軟正黑體" panose="020B0604030504040204" pitchFamily="34" charset="-120"/>
                <a:ea typeface="微軟正黑體" panose="020B0604030504040204" pitchFamily="34" charset="-120"/>
              </a:rPr>
              <a:t>筆試專業科目：能源與環境政策暨研究方法</a:t>
            </a:r>
            <a:endParaRPr lang="en-US" altLang="zh-TW" sz="3200" b="1" spc="-120" dirty="0">
              <a:solidFill>
                <a:srgbClr val="009EAD"/>
              </a:solidFill>
              <a:latin typeface="微軟正黑體" panose="020B0604030504040204" pitchFamily="34" charset="-120"/>
              <a:ea typeface="微軟正黑體" panose="020B0604030504040204" pitchFamily="34" charset="-120"/>
            </a:endParaRPr>
          </a:p>
          <a:p>
            <a:pPr marL="342900" indent="-342900">
              <a:lnSpc>
                <a:spcPct val="120000"/>
              </a:lnSpc>
              <a:buFont typeface="微軟正黑體" panose="020B0604030504040204" pitchFamily="34" charset="-120"/>
              <a:buChar char="◢"/>
            </a:pPr>
            <a:r>
              <a:rPr lang="zh-TW" altLang="en-US" sz="3200" b="1" spc="-120" dirty="0">
                <a:solidFill>
                  <a:srgbClr val="009EAD"/>
                </a:solidFill>
                <a:latin typeface="微軟正黑體" panose="020B0604030504040204" pitchFamily="34" charset="-120"/>
                <a:ea typeface="微軟正黑體" panose="020B0604030504040204" pitchFamily="34" charset="-120"/>
              </a:rPr>
              <a:t>修習課程要求</a:t>
            </a:r>
            <a:br>
              <a:rPr lang="en-US" altLang="zh-TW" sz="3200" b="1" spc="-120" dirty="0">
                <a:solidFill>
                  <a:srgbClr val="009EAD"/>
                </a:solidFill>
                <a:latin typeface="微軟正黑體" panose="020B0604030504040204" pitchFamily="34" charset="-120"/>
                <a:ea typeface="微軟正黑體" panose="020B0604030504040204" pitchFamily="34" charset="-120"/>
              </a:rPr>
            </a:br>
            <a:endParaRPr lang="en-US" altLang="zh-TW" sz="3200" b="1" spc="-120" dirty="0">
              <a:solidFill>
                <a:schemeClr val="bg1">
                  <a:lumMod val="50000"/>
                </a:schemeClr>
              </a:solidFill>
              <a:latin typeface="微軟正黑體" panose="020B0604030504040204" pitchFamily="34" charset="-120"/>
              <a:ea typeface="微軟正黑體" panose="020B0604030504040204" pitchFamily="34" charset="-120"/>
            </a:endParaRPr>
          </a:p>
        </p:txBody>
      </p:sp>
      <p:sp>
        <p:nvSpPr>
          <p:cNvPr id="5" name="矩形: 圓角 4">
            <a:extLst>
              <a:ext uri="{FF2B5EF4-FFF2-40B4-BE49-F238E27FC236}">
                <a16:creationId xmlns:a16="http://schemas.microsoft.com/office/drawing/2014/main" id="{06808708-52D0-460C-B6AE-88DBE421070B}"/>
              </a:ext>
            </a:extLst>
          </p:cNvPr>
          <p:cNvSpPr/>
          <p:nvPr/>
        </p:nvSpPr>
        <p:spPr>
          <a:xfrm>
            <a:off x="914400" y="4525952"/>
            <a:ext cx="10939398" cy="1951048"/>
          </a:xfrm>
          <a:prstGeom prst="roundRect">
            <a:avLst/>
          </a:prstGeom>
          <a:no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defTabSz="355600">
              <a:buSzPct val="50000"/>
            </a:pPr>
            <a:r>
              <a:rPr kumimoji="1" lang="zh-TW" altLang="en-US" sz="2600" b="1" dirty="0">
                <a:ln w="0"/>
                <a:solidFill>
                  <a:srgbClr val="2E75B6"/>
                </a:solidFill>
                <a:latin typeface="微軟正黑體" panose="020B0604030504040204" pitchFamily="34" charset="-120"/>
                <a:ea typeface="微軟正黑體" panose="020B0604030504040204" pitchFamily="34" charset="-120"/>
              </a:rPr>
              <a:t>甲類：系統動態、最適控制、一般均衡分析、大數據分析、人工智慧、</a:t>
            </a:r>
            <a:br>
              <a:rPr kumimoji="1" lang="en-US" altLang="zh-TW" sz="2600" b="1" dirty="0">
                <a:ln w="0"/>
                <a:solidFill>
                  <a:srgbClr val="2E75B6"/>
                </a:solidFill>
                <a:latin typeface="微軟正黑體" panose="020B0604030504040204" pitchFamily="34" charset="-120"/>
                <a:ea typeface="微軟正黑體" panose="020B0604030504040204" pitchFamily="34" charset="-120"/>
              </a:rPr>
            </a:br>
            <a:r>
              <a:rPr kumimoji="1" lang="zh-TW" altLang="en-US" sz="2600" b="1" dirty="0">
                <a:ln w="0"/>
                <a:solidFill>
                  <a:srgbClr val="2E75B6"/>
                </a:solidFill>
                <a:latin typeface="微軟正黑體" panose="020B0604030504040204" pitchFamily="34" charset="-120"/>
                <a:ea typeface="微軟正黑體" panose="020B0604030504040204" pitchFamily="34" charset="-120"/>
              </a:rPr>
              <a:t>            投入產出分析、個體經濟、產業經濟、環境政策與管理、</a:t>
            </a:r>
            <a:br>
              <a:rPr kumimoji="1" lang="en-US" altLang="zh-TW" sz="2600" b="1" dirty="0">
                <a:ln w="0"/>
                <a:solidFill>
                  <a:srgbClr val="2E75B6"/>
                </a:solidFill>
                <a:latin typeface="微軟正黑體" panose="020B0604030504040204" pitchFamily="34" charset="-120"/>
                <a:ea typeface="微軟正黑體" panose="020B0604030504040204" pitchFamily="34" charset="-120"/>
              </a:rPr>
            </a:br>
            <a:r>
              <a:rPr kumimoji="1" lang="zh-TW" altLang="en-US" sz="2600" b="1" dirty="0">
                <a:ln w="0"/>
                <a:solidFill>
                  <a:srgbClr val="2E75B6"/>
                </a:solidFill>
                <a:latin typeface="微軟正黑體" panose="020B0604030504040204" pitchFamily="34" charset="-120"/>
                <a:ea typeface="微軟正黑體" panose="020B0604030504040204" pitchFamily="34" charset="-120"/>
              </a:rPr>
              <a:t>            成本效益分析、環境與資源經濟</a:t>
            </a:r>
            <a:endParaRPr kumimoji="1" lang="en-US" altLang="zh-TW" sz="2600" b="1" dirty="0">
              <a:ln w="0"/>
              <a:solidFill>
                <a:srgbClr val="2E75B6"/>
              </a:solidFill>
              <a:latin typeface="微軟正黑體" panose="020B0604030504040204" pitchFamily="34" charset="-120"/>
              <a:ea typeface="微軟正黑體" panose="020B0604030504040204" pitchFamily="34" charset="-120"/>
            </a:endParaRPr>
          </a:p>
          <a:p>
            <a:pPr defTabSz="355600">
              <a:buSzPct val="50000"/>
            </a:pPr>
            <a:r>
              <a:rPr kumimoji="1" lang="zh-TW" altLang="en-US" sz="2600" b="1" dirty="0">
                <a:ln w="0"/>
                <a:solidFill>
                  <a:srgbClr val="2E75B6"/>
                </a:solidFill>
                <a:latin typeface="微軟正黑體" panose="020B0604030504040204" pitchFamily="34" charset="-120"/>
                <a:ea typeface="微軟正黑體" panose="020B0604030504040204" pitchFamily="34" charset="-120"/>
              </a:rPr>
              <a:t>乙類：作業研究、計量經濟、經濟數學</a:t>
            </a:r>
          </a:p>
        </p:txBody>
      </p:sp>
      <p:sp>
        <p:nvSpPr>
          <p:cNvPr id="7" name="矩形: 圓角 6">
            <a:extLst>
              <a:ext uri="{FF2B5EF4-FFF2-40B4-BE49-F238E27FC236}">
                <a16:creationId xmlns:a16="http://schemas.microsoft.com/office/drawing/2014/main" id="{C785D43E-7340-4BDF-9087-A1C3C0B8A474}"/>
              </a:ext>
            </a:extLst>
          </p:cNvPr>
          <p:cNvSpPr/>
          <p:nvPr/>
        </p:nvSpPr>
        <p:spPr>
          <a:xfrm>
            <a:off x="4755803" y="2867103"/>
            <a:ext cx="7097995" cy="1501697"/>
          </a:xfrm>
          <a:prstGeom prst="roundRect">
            <a:avLst/>
          </a:prstGeom>
          <a:solidFill>
            <a:srgbClr val="2E75B6"/>
          </a:solid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畢業前</a:t>
            </a:r>
            <a:endPar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a:p>
            <a:pPr defTabSz="355600">
              <a:lnSpc>
                <a:spcPct val="120000"/>
              </a:lnSpc>
              <a:buSzPct val="50000"/>
            </a:pPr>
            <a:r>
              <a:rPr kumimoji="1" lang="zh-TW" altLang="en-US" sz="2800" b="1" spc="-100"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修畢</a:t>
            </a: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甲類</a:t>
            </a:r>
            <a:r>
              <a:rPr kumimoji="1" lang="zh-TW" altLang="en-US" sz="2800" b="1" spc="-100"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課程任</a:t>
            </a:r>
            <a:r>
              <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3</a:t>
            </a:r>
            <a:r>
              <a:rPr kumimoji="1" lang="zh-TW" altLang="en-US" sz="2800" b="1" spc="-100"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科 </a:t>
            </a:r>
            <a:r>
              <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a:t>
            </a: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 乙類</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課程任</a:t>
            </a:r>
            <a:r>
              <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2</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科 </a:t>
            </a:r>
            <a:br>
              <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b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論文審查</a:t>
            </a:r>
            <a:r>
              <a:rPr kumimoji="1" lang="en-US" altLang="zh-TW" sz="16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a:t>
            </a:r>
            <a:r>
              <a:rPr kumimoji="1" lang="zh-TW" altLang="en-US" sz="16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能源與環境政策研析及電業營運決策管理相關議題</a:t>
            </a:r>
            <a:r>
              <a:rPr kumimoji="1" lang="en-US" altLang="zh-TW" sz="16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a:t>
            </a:r>
            <a:endPar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p:txBody>
      </p:sp>
      <p:sp>
        <p:nvSpPr>
          <p:cNvPr id="8" name="矩形: 圓角 7">
            <a:extLst>
              <a:ext uri="{FF2B5EF4-FFF2-40B4-BE49-F238E27FC236}">
                <a16:creationId xmlns:a16="http://schemas.microsoft.com/office/drawing/2014/main" id="{94B1BB1F-F245-4177-9835-97ADA344BFB9}"/>
              </a:ext>
            </a:extLst>
          </p:cNvPr>
          <p:cNvSpPr/>
          <p:nvPr/>
        </p:nvSpPr>
        <p:spPr>
          <a:xfrm>
            <a:off x="914400" y="2867102"/>
            <a:ext cx="3607495" cy="1501697"/>
          </a:xfrm>
          <a:prstGeom prst="roundRect">
            <a:avLst/>
          </a:prstGeom>
          <a:solidFill>
            <a:srgbClr val="2E75B6"/>
          </a:solid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申請前</a:t>
            </a:r>
            <a:endPar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a:p>
            <a:pPr defTabSz="355600">
              <a:lnSpc>
                <a:spcPct val="120000"/>
              </a:lnSpc>
              <a:buSzPct val="50000"/>
            </a:pP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修畢</a:t>
            </a: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甲類</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課程任</a:t>
            </a:r>
            <a:r>
              <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1</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科</a:t>
            </a:r>
          </a:p>
        </p:txBody>
      </p:sp>
    </p:spTree>
    <p:extLst>
      <p:ext uri="{BB962C8B-B14F-4D97-AF65-F5344CB8AC3E}">
        <p14:creationId xmlns:p14="http://schemas.microsoft.com/office/powerpoint/2010/main" val="24187039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3F1E3"/>
        </a:solidFill>
        <a:effectLst/>
      </p:bgPr>
    </p:bg>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86F8D68A-A2C1-40F6-B4DD-49898DC1F09A}"/>
              </a:ext>
            </a:extLst>
          </p:cNvPr>
          <p:cNvSpPr txBox="1">
            <a:spLocks noChangeArrowheads="1"/>
          </p:cNvSpPr>
          <p:nvPr/>
        </p:nvSpPr>
        <p:spPr>
          <a:xfrm>
            <a:off x="338203" y="527388"/>
            <a:ext cx="10722279" cy="742001"/>
          </a:xfrm>
          <a:prstGeom prst="rect">
            <a:avLst/>
          </a:prstGeom>
          <a:noFill/>
          <a:ln w="63500" cmpd="dbl">
            <a:noFill/>
          </a:ln>
        </p:spPr>
        <p:txBody>
          <a:bodyPr anchor="ctr">
            <a:no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2pPr>
            <a:lvl3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3pPr>
            <a:lvl4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4pPr>
            <a:lvl5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5pPr>
            <a:lvl6pPr marL="457200" algn="l" rtl="0" fontAlgn="base">
              <a:spcBef>
                <a:spcPct val="0"/>
              </a:spcBef>
              <a:spcAft>
                <a:spcPct val="0"/>
              </a:spcAft>
              <a:defRPr sz="4100" b="1">
                <a:solidFill>
                  <a:schemeClr val="tx2"/>
                </a:solidFill>
                <a:latin typeface="Lucida Sans Unicode" pitchFamily="34" charset="0"/>
                <a:ea typeface="微軟正黑體" pitchFamily="34" charset="-120"/>
              </a:defRPr>
            </a:lvl6pPr>
            <a:lvl7pPr marL="914400" algn="l" rtl="0" fontAlgn="base">
              <a:spcBef>
                <a:spcPct val="0"/>
              </a:spcBef>
              <a:spcAft>
                <a:spcPct val="0"/>
              </a:spcAft>
              <a:defRPr sz="4100" b="1">
                <a:solidFill>
                  <a:schemeClr val="tx2"/>
                </a:solidFill>
                <a:latin typeface="Lucida Sans Unicode" pitchFamily="34" charset="0"/>
                <a:ea typeface="微軟正黑體" pitchFamily="34" charset="-120"/>
              </a:defRPr>
            </a:lvl7pPr>
            <a:lvl8pPr marL="1371600" algn="l" rtl="0" fontAlgn="base">
              <a:spcBef>
                <a:spcPct val="0"/>
              </a:spcBef>
              <a:spcAft>
                <a:spcPct val="0"/>
              </a:spcAft>
              <a:defRPr sz="4100" b="1">
                <a:solidFill>
                  <a:schemeClr val="tx2"/>
                </a:solidFill>
                <a:latin typeface="Lucida Sans Unicode" pitchFamily="34" charset="0"/>
                <a:ea typeface="微軟正黑體" pitchFamily="34" charset="-120"/>
              </a:defRPr>
            </a:lvl8pPr>
            <a:lvl9pPr marL="1828800" algn="l" rtl="0" fontAlgn="base">
              <a:spcBef>
                <a:spcPct val="0"/>
              </a:spcBef>
              <a:spcAft>
                <a:spcPct val="0"/>
              </a:spcAft>
              <a:defRPr sz="4100" b="1">
                <a:solidFill>
                  <a:schemeClr val="tx2"/>
                </a:solidFill>
                <a:latin typeface="Lucida Sans Unicode" pitchFamily="34" charset="0"/>
                <a:ea typeface="微軟正黑體" pitchFamily="34" charset="-120"/>
              </a:defRPr>
            </a:lvl9pPr>
            <a:extLst/>
          </a:lstStyle>
          <a:p>
            <a:pPr eaLnBrk="1" fontAlgn="auto" hangingPunct="1">
              <a:spcAft>
                <a:spcPts val="0"/>
              </a:spcAft>
              <a:defRPr/>
            </a:pPr>
            <a:r>
              <a:rPr lang="zh-TW" altLang="en-US" sz="4000" dirty="0">
                <a:solidFill>
                  <a:schemeClr val="tx1"/>
                </a:solidFill>
                <a:latin typeface="微軟正黑體" panose="020B0604030504040204" pitchFamily="34" charset="-120"/>
                <a:ea typeface="微軟正黑體" panose="020B0604030504040204" pitchFamily="34" charset="-120"/>
              </a:rPr>
              <a:t>用戶需求面管理  </a:t>
            </a:r>
            <a:r>
              <a:rPr kumimoji="0" lang="en-US" altLang="zh-TW" sz="4000" dirty="0">
                <a:solidFill>
                  <a:srgbClr val="FF0066"/>
                </a:solidFill>
                <a:latin typeface="微軟正黑體" panose="020B0604030504040204" pitchFamily="34" charset="-120"/>
                <a:ea typeface="微軟正黑體" panose="020B0604030504040204" pitchFamily="34" charset="-120"/>
              </a:rPr>
              <a:t>1</a:t>
            </a:r>
            <a:r>
              <a:rPr kumimoji="0" lang="zh-TW" altLang="en-US" sz="4000" dirty="0">
                <a:solidFill>
                  <a:srgbClr val="FF0066"/>
                </a:solidFill>
                <a:latin typeface="微軟正黑體" panose="020B0604030504040204" pitchFamily="34" charset="-120"/>
                <a:ea typeface="微軟正黑體" panose="020B0604030504040204" pitchFamily="34" charset="-120"/>
              </a:rPr>
              <a:t>名</a:t>
            </a:r>
            <a:endParaRPr kumimoji="0" lang="en-US" altLang="zh-TW" sz="4000" dirty="0">
              <a:solidFill>
                <a:srgbClr val="FF0066"/>
              </a:solidFill>
              <a:latin typeface="微軟正黑體" panose="020B0604030504040204" pitchFamily="34" charset="-120"/>
              <a:ea typeface="微軟正黑體" panose="020B0604030504040204" pitchFamily="34" charset="-120"/>
            </a:endParaRPr>
          </a:p>
        </p:txBody>
      </p:sp>
      <p:sp>
        <p:nvSpPr>
          <p:cNvPr id="16" name="文字方塊 15">
            <a:extLst>
              <a:ext uri="{FF2B5EF4-FFF2-40B4-BE49-F238E27FC236}">
                <a16:creationId xmlns:a16="http://schemas.microsoft.com/office/drawing/2014/main" id="{2EB65636-8C13-4821-9A4A-0AA9085F095D}"/>
              </a:ext>
            </a:extLst>
          </p:cNvPr>
          <p:cNvSpPr txBox="1"/>
          <p:nvPr/>
        </p:nvSpPr>
        <p:spPr>
          <a:xfrm>
            <a:off x="338202" y="1529298"/>
            <a:ext cx="11180698" cy="1811586"/>
          </a:xfrm>
          <a:prstGeom prst="rect">
            <a:avLst/>
          </a:prstGeom>
          <a:noFill/>
        </p:spPr>
        <p:txBody>
          <a:bodyPr wrap="square" rtlCol="0">
            <a:spAutoFit/>
          </a:bodyPr>
          <a:lstStyle/>
          <a:p>
            <a:pPr marL="342900" indent="-342900">
              <a:lnSpc>
                <a:spcPct val="120000"/>
              </a:lnSpc>
              <a:buFont typeface="微軟正黑體" panose="020B0604030504040204" pitchFamily="34" charset="-120"/>
              <a:buChar char="◢"/>
            </a:pPr>
            <a:r>
              <a:rPr lang="zh-TW" altLang="en-US" sz="3200" b="1" spc="-120" dirty="0">
                <a:solidFill>
                  <a:srgbClr val="009EAD"/>
                </a:solidFill>
                <a:latin typeface="微軟正黑體" panose="020B0604030504040204" pitchFamily="34" charset="-120"/>
                <a:ea typeface="微軟正黑體" panose="020B0604030504040204" pitchFamily="34" charset="-120"/>
              </a:rPr>
              <a:t>筆試專業科目：需求面管理</a:t>
            </a:r>
            <a:endParaRPr lang="en-US" altLang="zh-TW" sz="3200" b="1" spc="-120" dirty="0">
              <a:solidFill>
                <a:srgbClr val="009EAD"/>
              </a:solidFill>
              <a:latin typeface="微軟正黑體" panose="020B0604030504040204" pitchFamily="34" charset="-120"/>
              <a:ea typeface="微軟正黑體" panose="020B0604030504040204" pitchFamily="34" charset="-120"/>
            </a:endParaRPr>
          </a:p>
          <a:p>
            <a:pPr marL="342900" indent="-342900">
              <a:lnSpc>
                <a:spcPct val="120000"/>
              </a:lnSpc>
              <a:buFont typeface="微軟正黑體" panose="020B0604030504040204" pitchFamily="34" charset="-120"/>
              <a:buChar char="◢"/>
            </a:pPr>
            <a:r>
              <a:rPr lang="zh-TW" altLang="en-US" sz="3200" b="1" spc="-120" dirty="0">
                <a:solidFill>
                  <a:srgbClr val="009EAD"/>
                </a:solidFill>
                <a:latin typeface="微軟正黑體" panose="020B0604030504040204" pitchFamily="34" charset="-120"/>
                <a:ea typeface="微軟正黑體" panose="020B0604030504040204" pitchFamily="34" charset="-120"/>
              </a:rPr>
              <a:t>修習課程要求</a:t>
            </a:r>
            <a:br>
              <a:rPr lang="en-US" altLang="zh-TW" sz="3200" b="1" spc="-120" dirty="0">
                <a:solidFill>
                  <a:srgbClr val="009EAD"/>
                </a:solidFill>
                <a:latin typeface="微軟正黑體" panose="020B0604030504040204" pitchFamily="34" charset="-120"/>
                <a:ea typeface="微軟正黑體" panose="020B0604030504040204" pitchFamily="34" charset="-120"/>
              </a:rPr>
            </a:br>
            <a:endParaRPr lang="en-US" altLang="zh-TW" sz="3200" b="1" spc="-120" dirty="0">
              <a:solidFill>
                <a:schemeClr val="bg1">
                  <a:lumMod val="50000"/>
                </a:schemeClr>
              </a:solidFill>
              <a:latin typeface="微軟正黑體" panose="020B0604030504040204" pitchFamily="34" charset="-120"/>
              <a:ea typeface="微軟正黑體" panose="020B0604030504040204" pitchFamily="34" charset="-120"/>
            </a:endParaRPr>
          </a:p>
        </p:txBody>
      </p:sp>
      <p:sp>
        <p:nvSpPr>
          <p:cNvPr id="5" name="矩形: 圓角 4">
            <a:extLst>
              <a:ext uri="{FF2B5EF4-FFF2-40B4-BE49-F238E27FC236}">
                <a16:creationId xmlns:a16="http://schemas.microsoft.com/office/drawing/2014/main" id="{06808708-52D0-460C-B6AE-88DBE421070B}"/>
              </a:ext>
            </a:extLst>
          </p:cNvPr>
          <p:cNvSpPr/>
          <p:nvPr/>
        </p:nvSpPr>
        <p:spPr>
          <a:xfrm>
            <a:off x="5422900" y="2867102"/>
            <a:ext cx="6430898" cy="1361998"/>
          </a:xfrm>
          <a:prstGeom prst="roundRect">
            <a:avLst/>
          </a:prstGeom>
          <a:no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lvl="1" defTabSz="355600">
              <a:buSzPct val="50000"/>
            </a:pPr>
            <a:r>
              <a:rPr kumimoji="1" lang="zh-TW" altLang="en-US" sz="2600" b="1" dirty="0">
                <a:ln w="0"/>
                <a:solidFill>
                  <a:srgbClr val="2E75B6"/>
                </a:solidFill>
                <a:latin typeface="微軟正黑體" panose="020B0604030504040204" pitchFamily="34" charset="-120"/>
                <a:ea typeface="微軟正黑體" panose="020B0604030504040204" pitchFamily="34" charset="-120"/>
              </a:rPr>
              <a:t>配電系統、智慧電網、虛擬電廠、</a:t>
            </a:r>
            <a:br>
              <a:rPr kumimoji="1" lang="en-US" altLang="zh-TW" sz="2600" b="1" dirty="0">
                <a:ln w="0"/>
                <a:solidFill>
                  <a:srgbClr val="2E75B6"/>
                </a:solidFill>
                <a:latin typeface="微軟正黑體" panose="020B0604030504040204" pitchFamily="34" charset="-120"/>
                <a:ea typeface="微軟正黑體" panose="020B0604030504040204" pitchFamily="34" charset="-120"/>
              </a:rPr>
            </a:br>
            <a:r>
              <a:rPr kumimoji="1" lang="zh-TW" altLang="en-US" sz="2600" b="1" dirty="0">
                <a:ln w="0"/>
                <a:solidFill>
                  <a:srgbClr val="2E75B6"/>
                </a:solidFill>
                <a:latin typeface="微軟正黑體" panose="020B0604030504040204" pitchFamily="34" charset="-120"/>
                <a:ea typeface="微軟正黑體" panose="020B0604030504040204" pitchFamily="34" charset="-120"/>
              </a:rPr>
              <a:t>智慧型電表基礎建設	</a:t>
            </a:r>
            <a:r>
              <a:rPr kumimoji="1" lang="en-US" altLang="zh-TW" sz="2600" b="1" dirty="0">
                <a:ln w="0"/>
                <a:solidFill>
                  <a:srgbClr val="2E75B6"/>
                </a:solidFill>
                <a:latin typeface="微軟正黑體" panose="020B0604030504040204" pitchFamily="34" charset="-120"/>
                <a:ea typeface="微軟正黑體" panose="020B0604030504040204" pitchFamily="34" charset="-120"/>
              </a:rPr>
              <a:t>(AMI)</a:t>
            </a:r>
            <a:r>
              <a:rPr kumimoji="1" lang="zh-TW" altLang="en-US" sz="2600" b="1" dirty="0">
                <a:ln w="0"/>
                <a:solidFill>
                  <a:srgbClr val="2E75B6"/>
                </a:solidFill>
                <a:latin typeface="微軟正黑體" panose="020B0604030504040204" pitchFamily="34" charset="-120"/>
                <a:ea typeface="微軟正黑體" panose="020B0604030504040204" pitchFamily="34" charset="-120"/>
              </a:rPr>
              <a:t>、</a:t>
            </a:r>
            <a:br>
              <a:rPr kumimoji="1" lang="en-US" altLang="zh-TW" sz="2600" b="1" dirty="0">
                <a:ln w="0"/>
                <a:solidFill>
                  <a:srgbClr val="2E75B6"/>
                </a:solidFill>
                <a:latin typeface="微軟正黑體" panose="020B0604030504040204" pitchFamily="34" charset="-120"/>
                <a:ea typeface="微軟正黑體" panose="020B0604030504040204" pitchFamily="34" charset="-120"/>
              </a:rPr>
            </a:br>
            <a:r>
              <a:rPr kumimoji="1" lang="zh-TW" altLang="en-US" sz="2600" b="1" dirty="0">
                <a:ln w="0"/>
                <a:solidFill>
                  <a:srgbClr val="2E75B6"/>
                </a:solidFill>
                <a:latin typeface="微軟正黑體" panose="020B0604030504040204" pitchFamily="34" charset="-120"/>
                <a:ea typeface="微軟正黑體" panose="020B0604030504040204" pitchFamily="34" charset="-120"/>
              </a:rPr>
              <a:t>巨量資料分析、人工智慧</a:t>
            </a:r>
          </a:p>
        </p:txBody>
      </p:sp>
      <p:sp>
        <p:nvSpPr>
          <p:cNvPr id="8" name="矩形: 圓角 7">
            <a:extLst>
              <a:ext uri="{FF2B5EF4-FFF2-40B4-BE49-F238E27FC236}">
                <a16:creationId xmlns:a16="http://schemas.microsoft.com/office/drawing/2014/main" id="{94B1BB1F-F245-4177-9835-97ADA344BFB9}"/>
              </a:ext>
            </a:extLst>
          </p:cNvPr>
          <p:cNvSpPr/>
          <p:nvPr/>
        </p:nvSpPr>
        <p:spPr>
          <a:xfrm>
            <a:off x="914400" y="2867102"/>
            <a:ext cx="5041900" cy="1361998"/>
          </a:xfrm>
          <a:prstGeom prst="roundRect">
            <a:avLst/>
          </a:prstGeom>
          <a:solidFill>
            <a:srgbClr val="2E75B6"/>
          </a:solid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申請前</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修畢右列課程任</a:t>
            </a:r>
            <a:r>
              <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1</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科</a:t>
            </a:r>
            <a:endPar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a:p>
            <a:pP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畢業前</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修畢右列課程任</a:t>
            </a:r>
            <a:r>
              <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3</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科</a:t>
            </a:r>
          </a:p>
        </p:txBody>
      </p:sp>
      <p:sp>
        <p:nvSpPr>
          <p:cNvPr id="9" name="矩形: 圓角 8">
            <a:extLst>
              <a:ext uri="{FF2B5EF4-FFF2-40B4-BE49-F238E27FC236}">
                <a16:creationId xmlns:a16="http://schemas.microsoft.com/office/drawing/2014/main" id="{9004BC64-8255-4080-A72F-F076A2C83BEA}"/>
              </a:ext>
            </a:extLst>
          </p:cNvPr>
          <p:cNvSpPr/>
          <p:nvPr/>
        </p:nvSpPr>
        <p:spPr>
          <a:xfrm>
            <a:off x="914400" y="4533900"/>
            <a:ext cx="10939398" cy="1475801"/>
          </a:xfrm>
          <a:prstGeom prst="roundRect">
            <a:avLst/>
          </a:prstGeom>
          <a:solidFill>
            <a:srgbClr val="2E75B6"/>
          </a:solid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algn="ct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博士論文研究主題</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必須與上述課程範疇相關</a:t>
            </a:r>
            <a:endPar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a:p>
            <a:pPr algn="ct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畢業前</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繳交</a:t>
            </a: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需求面管理或負載預測相關議題</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之文章或論文</a:t>
            </a:r>
            <a:endPar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018902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3F1E3"/>
        </a:solidFill>
        <a:effectLst/>
      </p:bgPr>
    </p:bg>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86F8D68A-A2C1-40F6-B4DD-49898DC1F09A}"/>
              </a:ext>
            </a:extLst>
          </p:cNvPr>
          <p:cNvSpPr txBox="1">
            <a:spLocks noChangeArrowheads="1"/>
          </p:cNvSpPr>
          <p:nvPr/>
        </p:nvSpPr>
        <p:spPr>
          <a:xfrm>
            <a:off x="338203" y="527388"/>
            <a:ext cx="10722279" cy="742001"/>
          </a:xfrm>
          <a:prstGeom prst="rect">
            <a:avLst/>
          </a:prstGeom>
          <a:noFill/>
          <a:ln w="63500" cmpd="dbl">
            <a:noFill/>
          </a:ln>
        </p:spPr>
        <p:txBody>
          <a:bodyPr anchor="ctr">
            <a:no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2pPr>
            <a:lvl3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3pPr>
            <a:lvl4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4pPr>
            <a:lvl5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5pPr>
            <a:lvl6pPr marL="457200" algn="l" rtl="0" fontAlgn="base">
              <a:spcBef>
                <a:spcPct val="0"/>
              </a:spcBef>
              <a:spcAft>
                <a:spcPct val="0"/>
              </a:spcAft>
              <a:defRPr sz="4100" b="1">
                <a:solidFill>
                  <a:schemeClr val="tx2"/>
                </a:solidFill>
                <a:latin typeface="Lucida Sans Unicode" pitchFamily="34" charset="0"/>
                <a:ea typeface="微軟正黑體" pitchFamily="34" charset="-120"/>
              </a:defRPr>
            </a:lvl6pPr>
            <a:lvl7pPr marL="914400" algn="l" rtl="0" fontAlgn="base">
              <a:spcBef>
                <a:spcPct val="0"/>
              </a:spcBef>
              <a:spcAft>
                <a:spcPct val="0"/>
              </a:spcAft>
              <a:defRPr sz="4100" b="1">
                <a:solidFill>
                  <a:schemeClr val="tx2"/>
                </a:solidFill>
                <a:latin typeface="Lucida Sans Unicode" pitchFamily="34" charset="0"/>
                <a:ea typeface="微軟正黑體" pitchFamily="34" charset="-120"/>
              </a:defRPr>
            </a:lvl7pPr>
            <a:lvl8pPr marL="1371600" algn="l" rtl="0" fontAlgn="base">
              <a:spcBef>
                <a:spcPct val="0"/>
              </a:spcBef>
              <a:spcAft>
                <a:spcPct val="0"/>
              </a:spcAft>
              <a:defRPr sz="4100" b="1">
                <a:solidFill>
                  <a:schemeClr val="tx2"/>
                </a:solidFill>
                <a:latin typeface="Lucida Sans Unicode" pitchFamily="34" charset="0"/>
                <a:ea typeface="微軟正黑體" pitchFamily="34" charset="-120"/>
              </a:defRPr>
            </a:lvl8pPr>
            <a:lvl9pPr marL="1828800" algn="l" rtl="0" fontAlgn="base">
              <a:spcBef>
                <a:spcPct val="0"/>
              </a:spcBef>
              <a:spcAft>
                <a:spcPct val="0"/>
              </a:spcAft>
              <a:defRPr sz="4100" b="1">
                <a:solidFill>
                  <a:schemeClr val="tx2"/>
                </a:solidFill>
                <a:latin typeface="Lucida Sans Unicode" pitchFamily="34" charset="0"/>
                <a:ea typeface="微軟正黑體" pitchFamily="34" charset="-120"/>
              </a:defRPr>
            </a:lvl9pPr>
            <a:extLst/>
          </a:lstStyle>
          <a:p>
            <a:pPr eaLnBrk="1" fontAlgn="auto" hangingPunct="1">
              <a:spcAft>
                <a:spcPts val="0"/>
              </a:spcAft>
              <a:defRPr/>
            </a:pPr>
            <a:r>
              <a:rPr lang="zh-TW" altLang="en-US" sz="4000" dirty="0">
                <a:solidFill>
                  <a:schemeClr val="tx1"/>
                </a:solidFill>
                <a:latin typeface="微軟正黑體" panose="020B0604030504040204" pitchFamily="34" charset="-120"/>
                <a:ea typeface="微軟正黑體" panose="020B0604030504040204" pitchFamily="34" charset="-120"/>
              </a:rPr>
              <a:t>高壓工程  </a:t>
            </a:r>
            <a:r>
              <a:rPr kumimoji="0" lang="en-US" altLang="zh-TW" sz="4000" dirty="0">
                <a:solidFill>
                  <a:srgbClr val="FF0066"/>
                </a:solidFill>
                <a:latin typeface="微軟正黑體" panose="020B0604030504040204" pitchFamily="34" charset="-120"/>
                <a:ea typeface="微軟正黑體" panose="020B0604030504040204" pitchFamily="34" charset="-120"/>
              </a:rPr>
              <a:t>1</a:t>
            </a:r>
            <a:r>
              <a:rPr kumimoji="0" lang="zh-TW" altLang="en-US" sz="4000" dirty="0">
                <a:solidFill>
                  <a:srgbClr val="FF0066"/>
                </a:solidFill>
                <a:latin typeface="微軟正黑體" panose="020B0604030504040204" pitchFamily="34" charset="-120"/>
                <a:ea typeface="微軟正黑體" panose="020B0604030504040204" pitchFamily="34" charset="-120"/>
              </a:rPr>
              <a:t>名</a:t>
            </a:r>
            <a:endParaRPr kumimoji="0" lang="en-US" altLang="zh-TW" sz="4000" dirty="0">
              <a:solidFill>
                <a:srgbClr val="FF0066"/>
              </a:solidFill>
              <a:latin typeface="微軟正黑體" panose="020B0604030504040204" pitchFamily="34" charset="-120"/>
              <a:ea typeface="微軟正黑體" panose="020B0604030504040204" pitchFamily="34" charset="-120"/>
            </a:endParaRPr>
          </a:p>
        </p:txBody>
      </p:sp>
      <p:sp>
        <p:nvSpPr>
          <p:cNvPr id="16" name="文字方塊 15">
            <a:extLst>
              <a:ext uri="{FF2B5EF4-FFF2-40B4-BE49-F238E27FC236}">
                <a16:creationId xmlns:a16="http://schemas.microsoft.com/office/drawing/2014/main" id="{2EB65636-8C13-4821-9A4A-0AA9085F095D}"/>
              </a:ext>
            </a:extLst>
          </p:cNvPr>
          <p:cNvSpPr txBox="1"/>
          <p:nvPr/>
        </p:nvSpPr>
        <p:spPr>
          <a:xfrm>
            <a:off x="338202" y="1529298"/>
            <a:ext cx="11180698" cy="1811586"/>
          </a:xfrm>
          <a:prstGeom prst="rect">
            <a:avLst/>
          </a:prstGeom>
          <a:noFill/>
        </p:spPr>
        <p:txBody>
          <a:bodyPr wrap="square" rtlCol="0">
            <a:spAutoFit/>
          </a:bodyPr>
          <a:lstStyle/>
          <a:p>
            <a:pPr marL="342900" indent="-342900">
              <a:lnSpc>
                <a:spcPct val="120000"/>
              </a:lnSpc>
              <a:buFont typeface="微軟正黑體" panose="020B0604030504040204" pitchFamily="34" charset="-120"/>
              <a:buChar char="◢"/>
            </a:pPr>
            <a:r>
              <a:rPr lang="zh-TW" altLang="en-US" sz="3200" b="1" spc="-120" dirty="0">
                <a:solidFill>
                  <a:srgbClr val="009EAD"/>
                </a:solidFill>
                <a:latin typeface="微軟正黑體" panose="020B0604030504040204" pitchFamily="34" charset="-120"/>
                <a:ea typeface="微軟正黑體" panose="020B0604030504040204" pitchFamily="34" charset="-120"/>
              </a:rPr>
              <a:t>筆試專業科目：電力系統及電機機械</a:t>
            </a:r>
            <a:endParaRPr lang="en-US" altLang="zh-TW" sz="3200" b="1" spc="-120" dirty="0">
              <a:solidFill>
                <a:srgbClr val="009EAD"/>
              </a:solidFill>
              <a:latin typeface="微軟正黑體" panose="020B0604030504040204" pitchFamily="34" charset="-120"/>
              <a:ea typeface="微軟正黑體" panose="020B0604030504040204" pitchFamily="34" charset="-120"/>
            </a:endParaRPr>
          </a:p>
          <a:p>
            <a:pPr marL="342900" indent="-342900">
              <a:lnSpc>
                <a:spcPct val="120000"/>
              </a:lnSpc>
              <a:buFont typeface="微軟正黑體" panose="020B0604030504040204" pitchFamily="34" charset="-120"/>
              <a:buChar char="◢"/>
            </a:pPr>
            <a:r>
              <a:rPr lang="zh-TW" altLang="en-US" sz="3200" b="1" spc="-120" dirty="0">
                <a:solidFill>
                  <a:srgbClr val="009EAD"/>
                </a:solidFill>
                <a:latin typeface="微軟正黑體" panose="020B0604030504040204" pitchFamily="34" charset="-120"/>
                <a:ea typeface="微軟正黑體" panose="020B0604030504040204" pitchFamily="34" charset="-120"/>
              </a:rPr>
              <a:t>修習課程要求</a:t>
            </a:r>
            <a:br>
              <a:rPr lang="en-US" altLang="zh-TW" sz="3200" b="1" spc="-120" dirty="0">
                <a:solidFill>
                  <a:srgbClr val="009EAD"/>
                </a:solidFill>
                <a:latin typeface="微軟正黑體" panose="020B0604030504040204" pitchFamily="34" charset="-120"/>
                <a:ea typeface="微軟正黑體" panose="020B0604030504040204" pitchFamily="34" charset="-120"/>
              </a:rPr>
            </a:br>
            <a:endParaRPr lang="en-US" altLang="zh-TW" sz="3200" b="1" spc="-120" dirty="0">
              <a:solidFill>
                <a:schemeClr val="bg1">
                  <a:lumMod val="50000"/>
                </a:schemeClr>
              </a:solidFill>
              <a:latin typeface="微軟正黑體" panose="020B0604030504040204" pitchFamily="34" charset="-120"/>
              <a:ea typeface="微軟正黑體" panose="020B0604030504040204" pitchFamily="34" charset="-120"/>
            </a:endParaRPr>
          </a:p>
        </p:txBody>
      </p:sp>
      <p:sp>
        <p:nvSpPr>
          <p:cNvPr id="8" name="矩形: 圓角 7">
            <a:extLst>
              <a:ext uri="{FF2B5EF4-FFF2-40B4-BE49-F238E27FC236}">
                <a16:creationId xmlns:a16="http://schemas.microsoft.com/office/drawing/2014/main" id="{94B1BB1F-F245-4177-9835-97ADA344BFB9}"/>
              </a:ext>
            </a:extLst>
          </p:cNvPr>
          <p:cNvSpPr/>
          <p:nvPr/>
        </p:nvSpPr>
        <p:spPr>
          <a:xfrm>
            <a:off x="768627" y="2867102"/>
            <a:ext cx="5539409" cy="856759"/>
          </a:xfrm>
          <a:prstGeom prst="roundRect">
            <a:avLst/>
          </a:prstGeom>
          <a:solidFill>
            <a:srgbClr val="2E75B6"/>
          </a:solid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申請前</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修畢</a:t>
            </a: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電力系統、電機機械</a:t>
            </a:r>
            <a:endPar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p:txBody>
      </p:sp>
      <p:sp>
        <p:nvSpPr>
          <p:cNvPr id="9" name="矩形: 圓角 8">
            <a:extLst>
              <a:ext uri="{FF2B5EF4-FFF2-40B4-BE49-F238E27FC236}">
                <a16:creationId xmlns:a16="http://schemas.microsoft.com/office/drawing/2014/main" id="{9004BC64-8255-4080-A72F-F076A2C83BEA}"/>
              </a:ext>
            </a:extLst>
          </p:cNvPr>
          <p:cNvSpPr/>
          <p:nvPr/>
        </p:nvSpPr>
        <p:spPr>
          <a:xfrm>
            <a:off x="6738461" y="3429001"/>
            <a:ext cx="5115337" cy="1899701"/>
          </a:xfrm>
          <a:prstGeom prst="roundRect">
            <a:avLst/>
          </a:prstGeom>
          <a:solidFill>
            <a:srgbClr val="2E75B6"/>
          </a:solid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algn="ct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博士論文研究主題</a:t>
            </a:r>
            <a:endPar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a:p>
            <a:pPr algn="ctr" defTabSz="355600">
              <a:lnSpc>
                <a:spcPct val="120000"/>
              </a:lnSpc>
              <a:buSzPct val="50000"/>
            </a:pP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必須與上述課程範疇相關</a:t>
            </a:r>
            <a:endPar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a:p>
            <a:pPr algn="ct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畢業前</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繳交</a:t>
            </a: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高壓工程</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之論文</a:t>
            </a:r>
            <a:endPar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p:txBody>
      </p:sp>
      <p:sp>
        <p:nvSpPr>
          <p:cNvPr id="7" name="矩形: 圓角 6">
            <a:extLst>
              <a:ext uri="{FF2B5EF4-FFF2-40B4-BE49-F238E27FC236}">
                <a16:creationId xmlns:a16="http://schemas.microsoft.com/office/drawing/2014/main" id="{22E7B10C-5646-4CEC-AC87-32ACFD2F4F64}"/>
              </a:ext>
            </a:extLst>
          </p:cNvPr>
          <p:cNvSpPr/>
          <p:nvPr/>
        </p:nvSpPr>
        <p:spPr>
          <a:xfrm>
            <a:off x="768627" y="4323505"/>
            <a:ext cx="5539409" cy="2355248"/>
          </a:xfrm>
          <a:prstGeom prst="roundRect">
            <a:avLst/>
          </a:prstGeom>
          <a:no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b"/>
          <a:lstStyle/>
          <a:p>
            <a:pPr defTabSz="355600">
              <a:buSzPct val="50000"/>
            </a:pPr>
            <a:r>
              <a:rPr kumimoji="1" lang="zh-TW" altLang="en-US" sz="2600" b="1" spc="-100" dirty="0">
                <a:ln w="0"/>
                <a:solidFill>
                  <a:srgbClr val="2E75B6"/>
                </a:solidFill>
                <a:latin typeface="微軟正黑體" panose="020B0604030504040204" pitchFamily="34" charset="-120"/>
                <a:ea typeface="微軟正黑體" panose="020B0604030504040204" pitchFamily="34" charset="-120"/>
              </a:rPr>
              <a:t>電力系統暫態分析、電磁暫態、</a:t>
            </a:r>
            <a:br>
              <a:rPr kumimoji="1" lang="en-US" altLang="zh-TW" sz="2600" b="1" spc="-100" dirty="0">
                <a:ln w="0"/>
                <a:solidFill>
                  <a:srgbClr val="2E75B6"/>
                </a:solidFill>
                <a:latin typeface="微軟正黑體" panose="020B0604030504040204" pitchFamily="34" charset="-120"/>
                <a:ea typeface="微軟正黑體" panose="020B0604030504040204" pitchFamily="34" charset="-120"/>
              </a:rPr>
            </a:br>
            <a:r>
              <a:rPr kumimoji="1" lang="zh-TW" altLang="en-US" sz="2600" b="1" spc="-100" dirty="0">
                <a:ln w="0"/>
                <a:solidFill>
                  <a:srgbClr val="2E75B6"/>
                </a:solidFill>
                <a:latin typeface="微軟正黑體" panose="020B0604030504040204" pitchFamily="34" charset="-120"/>
                <a:ea typeface="微軟正黑體" panose="020B0604030504040204" pitchFamily="34" charset="-120"/>
              </a:rPr>
              <a:t>高壓工程、高壓系統故障分析、</a:t>
            </a:r>
            <a:br>
              <a:rPr kumimoji="1" lang="en-US" altLang="zh-TW" sz="2600" b="1" spc="-100" dirty="0">
                <a:ln w="0"/>
                <a:solidFill>
                  <a:srgbClr val="2E75B6"/>
                </a:solidFill>
                <a:latin typeface="微軟正黑體" panose="020B0604030504040204" pitchFamily="34" charset="-120"/>
                <a:ea typeface="微軟正黑體" panose="020B0604030504040204" pitchFamily="34" charset="-120"/>
              </a:rPr>
            </a:br>
            <a:r>
              <a:rPr kumimoji="1" lang="zh-TW" altLang="en-US" sz="2600" b="1" spc="-100" dirty="0">
                <a:ln w="0"/>
                <a:solidFill>
                  <a:srgbClr val="2E75B6"/>
                </a:solidFill>
                <a:latin typeface="微軟正黑體" panose="020B0604030504040204" pitchFamily="34" charset="-120"/>
                <a:ea typeface="微軟正黑體" panose="020B0604030504040204" pitchFamily="34" charset="-120"/>
              </a:rPr>
              <a:t>絕緣協調、局部放電之檢測與辨識、接地工程</a:t>
            </a:r>
          </a:p>
        </p:txBody>
      </p:sp>
      <p:sp>
        <p:nvSpPr>
          <p:cNvPr id="10" name="矩形: 圓角 9">
            <a:extLst>
              <a:ext uri="{FF2B5EF4-FFF2-40B4-BE49-F238E27FC236}">
                <a16:creationId xmlns:a16="http://schemas.microsoft.com/office/drawing/2014/main" id="{9AE4F94A-0D9A-4417-8A55-44A0F6B86111}"/>
              </a:ext>
            </a:extLst>
          </p:cNvPr>
          <p:cNvSpPr/>
          <p:nvPr/>
        </p:nvSpPr>
        <p:spPr>
          <a:xfrm>
            <a:off x="768627" y="3940528"/>
            <a:ext cx="5539409" cy="856800"/>
          </a:xfrm>
          <a:prstGeom prst="roundRect">
            <a:avLst/>
          </a:prstGeom>
          <a:solidFill>
            <a:srgbClr val="2E75B6"/>
          </a:solid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algn="ct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畢業前</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修畢下列課程任</a:t>
            </a:r>
            <a:r>
              <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2</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科</a:t>
            </a:r>
          </a:p>
        </p:txBody>
      </p:sp>
    </p:spTree>
    <p:extLst>
      <p:ext uri="{BB962C8B-B14F-4D97-AF65-F5344CB8AC3E}">
        <p14:creationId xmlns:p14="http://schemas.microsoft.com/office/powerpoint/2010/main" val="27171203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3F1E3"/>
        </a:solidFill>
        <a:effectLst/>
      </p:bgPr>
    </p:bg>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86F8D68A-A2C1-40F6-B4DD-49898DC1F09A}"/>
              </a:ext>
            </a:extLst>
          </p:cNvPr>
          <p:cNvSpPr txBox="1">
            <a:spLocks noChangeArrowheads="1"/>
          </p:cNvSpPr>
          <p:nvPr/>
        </p:nvSpPr>
        <p:spPr>
          <a:xfrm>
            <a:off x="338203" y="527388"/>
            <a:ext cx="10722279" cy="742001"/>
          </a:xfrm>
          <a:prstGeom prst="rect">
            <a:avLst/>
          </a:prstGeom>
          <a:noFill/>
          <a:ln w="63500" cmpd="dbl">
            <a:noFill/>
          </a:ln>
        </p:spPr>
        <p:txBody>
          <a:bodyPr anchor="ctr">
            <a:no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2pPr>
            <a:lvl3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3pPr>
            <a:lvl4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4pPr>
            <a:lvl5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5pPr>
            <a:lvl6pPr marL="457200" algn="l" rtl="0" fontAlgn="base">
              <a:spcBef>
                <a:spcPct val="0"/>
              </a:spcBef>
              <a:spcAft>
                <a:spcPct val="0"/>
              </a:spcAft>
              <a:defRPr sz="4100" b="1">
                <a:solidFill>
                  <a:schemeClr val="tx2"/>
                </a:solidFill>
                <a:latin typeface="Lucida Sans Unicode" pitchFamily="34" charset="0"/>
                <a:ea typeface="微軟正黑體" pitchFamily="34" charset="-120"/>
              </a:defRPr>
            </a:lvl6pPr>
            <a:lvl7pPr marL="914400" algn="l" rtl="0" fontAlgn="base">
              <a:spcBef>
                <a:spcPct val="0"/>
              </a:spcBef>
              <a:spcAft>
                <a:spcPct val="0"/>
              </a:spcAft>
              <a:defRPr sz="4100" b="1">
                <a:solidFill>
                  <a:schemeClr val="tx2"/>
                </a:solidFill>
                <a:latin typeface="Lucida Sans Unicode" pitchFamily="34" charset="0"/>
                <a:ea typeface="微軟正黑體" pitchFamily="34" charset="-120"/>
              </a:defRPr>
            </a:lvl7pPr>
            <a:lvl8pPr marL="1371600" algn="l" rtl="0" fontAlgn="base">
              <a:spcBef>
                <a:spcPct val="0"/>
              </a:spcBef>
              <a:spcAft>
                <a:spcPct val="0"/>
              </a:spcAft>
              <a:defRPr sz="4100" b="1">
                <a:solidFill>
                  <a:schemeClr val="tx2"/>
                </a:solidFill>
                <a:latin typeface="Lucida Sans Unicode" pitchFamily="34" charset="0"/>
                <a:ea typeface="微軟正黑體" pitchFamily="34" charset="-120"/>
              </a:defRPr>
            </a:lvl8pPr>
            <a:lvl9pPr marL="1828800" algn="l" rtl="0" fontAlgn="base">
              <a:spcBef>
                <a:spcPct val="0"/>
              </a:spcBef>
              <a:spcAft>
                <a:spcPct val="0"/>
              </a:spcAft>
              <a:defRPr sz="4100" b="1">
                <a:solidFill>
                  <a:schemeClr val="tx2"/>
                </a:solidFill>
                <a:latin typeface="Lucida Sans Unicode" pitchFamily="34" charset="0"/>
                <a:ea typeface="微軟正黑體" pitchFamily="34" charset="-120"/>
              </a:defRPr>
            </a:lvl9pPr>
            <a:extLst/>
          </a:lstStyle>
          <a:p>
            <a:pPr eaLnBrk="1" fontAlgn="auto" hangingPunct="1">
              <a:spcAft>
                <a:spcPts val="0"/>
              </a:spcAft>
              <a:defRPr/>
            </a:pPr>
            <a:r>
              <a:rPr lang="zh-TW" altLang="en-US" sz="4000" dirty="0">
                <a:solidFill>
                  <a:schemeClr val="tx1"/>
                </a:solidFill>
                <a:latin typeface="微軟正黑體" panose="020B0604030504040204" pitchFamily="34" charset="-120"/>
                <a:ea typeface="微軟正黑體" panose="020B0604030504040204" pitchFamily="34" charset="-120"/>
              </a:rPr>
              <a:t>科技管理  </a:t>
            </a:r>
            <a:r>
              <a:rPr kumimoji="0" lang="en-US" altLang="zh-TW" sz="4000" dirty="0">
                <a:solidFill>
                  <a:srgbClr val="FF0066"/>
                </a:solidFill>
                <a:latin typeface="微軟正黑體" panose="020B0604030504040204" pitchFamily="34" charset="-120"/>
                <a:ea typeface="微軟正黑體" panose="020B0604030504040204" pitchFamily="34" charset="-120"/>
              </a:rPr>
              <a:t>1</a:t>
            </a:r>
            <a:r>
              <a:rPr kumimoji="0" lang="zh-TW" altLang="en-US" sz="4000" dirty="0">
                <a:solidFill>
                  <a:srgbClr val="FF0066"/>
                </a:solidFill>
                <a:latin typeface="微軟正黑體" panose="020B0604030504040204" pitchFamily="34" charset="-120"/>
                <a:ea typeface="微軟正黑體" panose="020B0604030504040204" pitchFamily="34" charset="-120"/>
              </a:rPr>
              <a:t>名</a:t>
            </a:r>
            <a:endParaRPr kumimoji="0" lang="en-US" altLang="zh-TW" sz="4000" dirty="0">
              <a:solidFill>
                <a:srgbClr val="FF0066"/>
              </a:solidFill>
              <a:latin typeface="微軟正黑體" panose="020B0604030504040204" pitchFamily="34" charset="-120"/>
              <a:ea typeface="微軟正黑體" panose="020B0604030504040204" pitchFamily="34" charset="-120"/>
            </a:endParaRPr>
          </a:p>
        </p:txBody>
      </p:sp>
      <p:sp>
        <p:nvSpPr>
          <p:cNvPr id="16" name="文字方塊 15">
            <a:extLst>
              <a:ext uri="{FF2B5EF4-FFF2-40B4-BE49-F238E27FC236}">
                <a16:creationId xmlns:a16="http://schemas.microsoft.com/office/drawing/2014/main" id="{2EB65636-8C13-4821-9A4A-0AA9085F095D}"/>
              </a:ext>
            </a:extLst>
          </p:cNvPr>
          <p:cNvSpPr txBox="1"/>
          <p:nvPr/>
        </p:nvSpPr>
        <p:spPr>
          <a:xfrm>
            <a:off x="338202" y="1529298"/>
            <a:ext cx="11180698" cy="1811586"/>
          </a:xfrm>
          <a:prstGeom prst="rect">
            <a:avLst/>
          </a:prstGeom>
          <a:noFill/>
        </p:spPr>
        <p:txBody>
          <a:bodyPr wrap="square" rtlCol="0">
            <a:spAutoFit/>
          </a:bodyPr>
          <a:lstStyle/>
          <a:p>
            <a:pPr marL="342900" indent="-342900">
              <a:lnSpc>
                <a:spcPct val="120000"/>
              </a:lnSpc>
              <a:buFont typeface="微軟正黑體" panose="020B0604030504040204" pitchFamily="34" charset="-120"/>
              <a:buChar char="◢"/>
            </a:pPr>
            <a:r>
              <a:rPr lang="zh-TW" altLang="en-US" sz="3200" b="1" spc="-120" dirty="0">
                <a:solidFill>
                  <a:srgbClr val="009EAD"/>
                </a:solidFill>
                <a:latin typeface="微軟正黑體" panose="020B0604030504040204" pitchFamily="34" charset="-120"/>
                <a:ea typeface="微軟正黑體" panose="020B0604030504040204" pitchFamily="34" charset="-120"/>
              </a:rPr>
              <a:t>筆試專業科目：科技管理及策略管理</a:t>
            </a:r>
            <a:endParaRPr lang="en-US" altLang="zh-TW" sz="3200" b="1" spc="-120" dirty="0">
              <a:solidFill>
                <a:srgbClr val="009EAD"/>
              </a:solidFill>
              <a:latin typeface="微軟正黑體" panose="020B0604030504040204" pitchFamily="34" charset="-120"/>
              <a:ea typeface="微軟正黑體" panose="020B0604030504040204" pitchFamily="34" charset="-120"/>
            </a:endParaRPr>
          </a:p>
          <a:p>
            <a:pPr marL="342900" indent="-342900">
              <a:lnSpc>
                <a:spcPct val="120000"/>
              </a:lnSpc>
              <a:buFont typeface="微軟正黑體" panose="020B0604030504040204" pitchFamily="34" charset="-120"/>
              <a:buChar char="◢"/>
            </a:pPr>
            <a:r>
              <a:rPr lang="zh-TW" altLang="en-US" sz="3200" b="1" spc="-120" dirty="0">
                <a:solidFill>
                  <a:srgbClr val="009EAD"/>
                </a:solidFill>
                <a:latin typeface="微軟正黑體" panose="020B0604030504040204" pitchFamily="34" charset="-120"/>
                <a:ea typeface="微軟正黑體" panose="020B0604030504040204" pitchFamily="34" charset="-120"/>
              </a:rPr>
              <a:t>修習課程要求</a:t>
            </a:r>
            <a:br>
              <a:rPr lang="en-US" altLang="zh-TW" sz="3200" b="1" spc="-120" dirty="0">
                <a:solidFill>
                  <a:srgbClr val="009EAD"/>
                </a:solidFill>
                <a:latin typeface="微軟正黑體" panose="020B0604030504040204" pitchFamily="34" charset="-120"/>
                <a:ea typeface="微軟正黑體" panose="020B0604030504040204" pitchFamily="34" charset="-120"/>
              </a:rPr>
            </a:br>
            <a:endParaRPr lang="en-US" altLang="zh-TW" sz="3200" b="1" spc="-120" dirty="0">
              <a:solidFill>
                <a:schemeClr val="bg1">
                  <a:lumMod val="50000"/>
                </a:schemeClr>
              </a:solidFill>
              <a:latin typeface="微軟正黑體" panose="020B0604030504040204" pitchFamily="34" charset="-120"/>
              <a:ea typeface="微軟正黑體" panose="020B0604030504040204" pitchFamily="34" charset="-120"/>
            </a:endParaRPr>
          </a:p>
        </p:txBody>
      </p:sp>
      <p:sp>
        <p:nvSpPr>
          <p:cNvPr id="5" name="矩形: 圓角 4">
            <a:extLst>
              <a:ext uri="{FF2B5EF4-FFF2-40B4-BE49-F238E27FC236}">
                <a16:creationId xmlns:a16="http://schemas.microsoft.com/office/drawing/2014/main" id="{06808708-52D0-460C-B6AE-88DBE421070B}"/>
              </a:ext>
            </a:extLst>
          </p:cNvPr>
          <p:cNvSpPr/>
          <p:nvPr/>
        </p:nvSpPr>
        <p:spPr>
          <a:xfrm>
            <a:off x="4965700" y="2867102"/>
            <a:ext cx="6888098" cy="2085898"/>
          </a:xfrm>
          <a:prstGeom prst="roundRect">
            <a:avLst/>
          </a:prstGeom>
          <a:no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lvl="1" defTabSz="355600">
              <a:buSzPct val="50000"/>
            </a:pPr>
            <a:r>
              <a:rPr kumimoji="1" lang="zh-TW" altLang="en-US" sz="2600" b="1" dirty="0">
                <a:ln w="0"/>
                <a:solidFill>
                  <a:srgbClr val="2E75B6"/>
                </a:solidFill>
                <a:latin typeface="微軟正黑體" panose="020B0604030504040204" pitchFamily="34" charset="-120"/>
                <a:ea typeface="微軟正黑體" panose="020B0604030504040204" pitchFamily="34" charset="-120"/>
              </a:rPr>
              <a:t>科技管理概論、科技法律與政策、科技產業發展、科技產業分析、科技行銷、創新與技術策略、組織行為、研發管理、商業模式與創新管理、品質管理</a:t>
            </a:r>
          </a:p>
        </p:txBody>
      </p:sp>
      <p:sp>
        <p:nvSpPr>
          <p:cNvPr id="8" name="矩形: 圓角 7">
            <a:extLst>
              <a:ext uri="{FF2B5EF4-FFF2-40B4-BE49-F238E27FC236}">
                <a16:creationId xmlns:a16="http://schemas.microsoft.com/office/drawing/2014/main" id="{94B1BB1F-F245-4177-9835-97ADA344BFB9}"/>
              </a:ext>
            </a:extLst>
          </p:cNvPr>
          <p:cNvSpPr/>
          <p:nvPr/>
        </p:nvSpPr>
        <p:spPr>
          <a:xfrm>
            <a:off x="914400" y="2867102"/>
            <a:ext cx="4673600" cy="2085898"/>
          </a:xfrm>
          <a:prstGeom prst="roundRect">
            <a:avLst/>
          </a:prstGeom>
          <a:solidFill>
            <a:srgbClr val="2E75B6"/>
          </a:solid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algn="ct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申請前應於</a:t>
            </a:r>
            <a:r>
              <a:rPr kumimoji="1" lang="zh-TW" altLang="en-US" sz="2800" b="1" u="sng"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碩士以上學歷</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修畢右列課程任</a:t>
            </a:r>
            <a:r>
              <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1</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科</a:t>
            </a:r>
            <a:endPar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a:p>
            <a:pPr algn="ct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畢業前</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修畢右列課程任</a:t>
            </a:r>
            <a:r>
              <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4</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科</a:t>
            </a:r>
          </a:p>
        </p:txBody>
      </p:sp>
      <p:sp>
        <p:nvSpPr>
          <p:cNvPr id="9" name="矩形: 圓角 8">
            <a:extLst>
              <a:ext uri="{FF2B5EF4-FFF2-40B4-BE49-F238E27FC236}">
                <a16:creationId xmlns:a16="http://schemas.microsoft.com/office/drawing/2014/main" id="{9004BC64-8255-4080-A72F-F076A2C83BEA}"/>
              </a:ext>
            </a:extLst>
          </p:cNvPr>
          <p:cNvSpPr/>
          <p:nvPr/>
        </p:nvSpPr>
        <p:spPr>
          <a:xfrm>
            <a:off x="914400" y="5156200"/>
            <a:ext cx="10939398" cy="1475801"/>
          </a:xfrm>
          <a:prstGeom prst="roundRect">
            <a:avLst/>
          </a:prstGeom>
          <a:solidFill>
            <a:srgbClr val="2E75B6"/>
          </a:solid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algn="ct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博士論文研究主題</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必須與上述課程範疇相關</a:t>
            </a:r>
            <a:endPar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a:p>
            <a:pPr algn="ct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畢業前</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繳交</a:t>
            </a: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科技管理</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之論文</a:t>
            </a:r>
            <a:endPar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262208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3F1E3"/>
        </a:solidFill>
        <a:effectLst/>
      </p:bgPr>
    </p:bg>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86F8D68A-A2C1-40F6-B4DD-49898DC1F09A}"/>
              </a:ext>
            </a:extLst>
          </p:cNvPr>
          <p:cNvSpPr txBox="1">
            <a:spLocks noChangeArrowheads="1"/>
          </p:cNvSpPr>
          <p:nvPr/>
        </p:nvSpPr>
        <p:spPr>
          <a:xfrm>
            <a:off x="338203" y="527388"/>
            <a:ext cx="10722279" cy="742001"/>
          </a:xfrm>
          <a:prstGeom prst="rect">
            <a:avLst/>
          </a:prstGeom>
          <a:noFill/>
          <a:ln w="63500" cmpd="dbl">
            <a:noFill/>
          </a:ln>
        </p:spPr>
        <p:txBody>
          <a:bodyPr anchor="ctr">
            <a:no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2pPr>
            <a:lvl3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3pPr>
            <a:lvl4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4pPr>
            <a:lvl5pPr algn="l" rtl="0" eaLnBrk="0" fontAlgn="base" hangingPunct="0">
              <a:spcBef>
                <a:spcPct val="0"/>
              </a:spcBef>
              <a:spcAft>
                <a:spcPct val="0"/>
              </a:spcAft>
              <a:defRPr sz="4100" b="1">
                <a:solidFill>
                  <a:schemeClr val="tx2"/>
                </a:solidFill>
                <a:latin typeface="Lucida Sans Unicode" pitchFamily="34" charset="0"/>
                <a:ea typeface="微軟正黑體" pitchFamily="34" charset="-120"/>
              </a:defRPr>
            </a:lvl5pPr>
            <a:lvl6pPr marL="457200" algn="l" rtl="0" fontAlgn="base">
              <a:spcBef>
                <a:spcPct val="0"/>
              </a:spcBef>
              <a:spcAft>
                <a:spcPct val="0"/>
              </a:spcAft>
              <a:defRPr sz="4100" b="1">
                <a:solidFill>
                  <a:schemeClr val="tx2"/>
                </a:solidFill>
                <a:latin typeface="Lucida Sans Unicode" pitchFamily="34" charset="0"/>
                <a:ea typeface="微軟正黑體" pitchFamily="34" charset="-120"/>
              </a:defRPr>
            </a:lvl6pPr>
            <a:lvl7pPr marL="914400" algn="l" rtl="0" fontAlgn="base">
              <a:spcBef>
                <a:spcPct val="0"/>
              </a:spcBef>
              <a:spcAft>
                <a:spcPct val="0"/>
              </a:spcAft>
              <a:defRPr sz="4100" b="1">
                <a:solidFill>
                  <a:schemeClr val="tx2"/>
                </a:solidFill>
                <a:latin typeface="Lucida Sans Unicode" pitchFamily="34" charset="0"/>
                <a:ea typeface="微軟正黑體" pitchFamily="34" charset="-120"/>
              </a:defRPr>
            </a:lvl7pPr>
            <a:lvl8pPr marL="1371600" algn="l" rtl="0" fontAlgn="base">
              <a:spcBef>
                <a:spcPct val="0"/>
              </a:spcBef>
              <a:spcAft>
                <a:spcPct val="0"/>
              </a:spcAft>
              <a:defRPr sz="4100" b="1">
                <a:solidFill>
                  <a:schemeClr val="tx2"/>
                </a:solidFill>
                <a:latin typeface="Lucida Sans Unicode" pitchFamily="34" charset="0"/>
                <a:ea typeface="微軟正黑體" pitchFamily="34" charset="-120"/>
              </a:defRPr>
            </a:lvl8pPr>
            <a:lvl9pPr marL="1828800" algn="l" rtl="0" fontAlgn="base">
              <a:spcBef>
                <a:spcPct val="0"/>
              </a:spcBef>
              <a:spcAft>
                <a:spcPct val="0"/>
              </a:spcAft>
              <a:defRPr sz="4100" b="1">
                <a:solidFill>
                  <a:schemeClr val="tx2"/>
                </a:solidFill>
                <a:latin typeface="Lucida Sans Unicode" pitchFamily="34" charset="0"/>
                <a:ea typeface="微軟正黑體" pitchFamily="34" charset="-120"/>
              </a:defRPr>
            </a:lvl9pPr>
            <a:extLst/>
          </a:lstStyle>
          <a:p>
            <a:pPr eaLnBrk="1" fontAlgn="auto" hangingPunct="1">
              <a:spcAft>
                <a:spcPts val="0"/>
              </a:spcAft>
              <a:defRPr/>
            </a:pPr>
            <a:r>
              <a:rPr lang="zh-TW" altLang="en-US" sz="4000" dirty="0">
                <a:solidFill>
                  <a:schemeClr val="tx1"/>
                </a:solidFill>
                <a:latin typeface="微軟正黑體" panose="020B0604030504040204" pitchFamily="34" charset="-120"/>
                <a:ea typeface="微軟正黑體" panose="020B0604030504040204" pitchFamily="34" charset="-120"/>
              </a:rPr>
              <a:t>資訊工程  </a:t>
            </a:r>
            <a:r>
              <a:rPr kumimoji="0" lang="en-US" altLang="zh-TW" sz="4000" dirty="0">
                <a:solidFill>
                  <a:srgbClr val="FF0066"/>
                </a:solidFill>
                <a:latin typeface="微軟正黑體" panose="020B0604030504040204" pitchFamily="34" charset="-120"/>
                <a:ea typeface="微軟正黑體" panose="020B0604030504040204" pitchFamily="34" charset="-120"/>
              </a:rPr>
              <a:t>1</a:t>
            </a:r>
            <a:r>
              <a:rPr kumimoji="0" lang="zh-TW" altLang="en-US" sz="4000" dirty="0">
                <a:solidFill>
                  <a:srgbClr val="FF0066"/>
                </a:solidFill>
                <a:latin typeface="微軟正黑體" panose="020B0604030504040204" pitchFamily="34" charset="-120"/>
                <a:ea typeface="微軟正黑體" panose="020B0604030504040204" pitchFamily="34" charset="-120"/>
              </a:rPr>
              <a:t>名</a:t>
            </a:r>
            <a:endParaRPr kumimoji="0" lang="en-US" altLang="zh-TW" sz="4000" dirty="0">
              <a:solidFill>
                <a:srgbClr val="FF0066"/>
              </a:solidFill>
              <a:latin typeface="微軟正黑體" panose="020B0604030504040204" pitchFamily="34" charset="-120"/>
              <a:ea typeface="微軟正黑體" panose="020B0604030504040204" pitchFamily="34" charset="-120"/>
            </a:endParaRPr>
          </a:p>
        </p:txBody>
      </p:sp>
      <p:sp>
        <p:nvSpPr>
          <p:cNvPr id="16" name="文字方塊 15">
            <a:extLst>
              <a:ext uri="{FF2B5EF4-FFF2-40B4-BE49-F238E27FC236}">
                <a16:creationId xmlns:a16="http://schemas.microsoft.com/office/drawing/2014/main" id="{2EB65636-8C13-4821-9A4A-0AA9085F095D}"/>
              </a:ext>
            </a:extLst>
          </p:cNvPr>
          <p:cNvSpPr txBox="1"/>
          <p:nvPr/>
        </p:nvSpPr>
        <p:spPr>
          <a:xfrm>
            <a:off x="338202" y="1529298"/>
            <a:ext cx="11180698" cy="1220655"/>
          </a:xfrm>
          <a:prstGeom prst="rect">
            <a:avLst/>
          </a:prstGeom>
          <a:noFill/>
        </p:spPr>
        <p:txBody>
          <a:bodyPr wrap="square" rtlCol="0">
            <a:spAutoFit/>
          </a:bodyPr>
          <a:lstStyle/>
          <a:p>
            <a:pPr marL="342900" indent="-342900">
              <a:lnSpc>
                <a:spcPct val="120000"/>
              </a:lnSpc>
              <a:buFont typeface="微軟正黑體" panose="020B0604030504040204" pitchFamily="34" charset="-120"/>
              <a:buChar char="◢"/>
            </a:pPr>
            <a:r>
              <a:rPr lang="zh-TW" altLang="en-US" sz="3200" b="1" spc="-120" dirty="0">
                <a:solidFill>
                  <a:srgbClr val="009EAD"/>
                </a:solidFill>
                <a:latin typeface="微軟正黑體" panose="020B0604030504040204" pitchFamily="34" charset="-120"/>
                <a:ea typeface="微軟正黑體" panose="020B0604030504040204" pitchFamily="34" charset="-120"/>
              </a:rPr>
              <a:t>筆試專業科目：分散式系統與雲端應用及機器學習</a:t>
            </a:r>
            <a:endParaRPr lang="en-US" altLang="zh-TW" sz="3200" b="1" spc="-120" dirty="0">
              <a:solidFill>
                <a:srgbClr val="009EAD"/>
              </a:solidFill>
              <a:latin typeface="微軟正黑體" panose="020B0604030504040204" pitchFamily="34" charset="-120"/>
              <a:ea typeface="微軟正黑體" panose="020B0604030504040204" pitchFamily="34" charset="-120"/>
            </a:endParaRPr>
          </a:p>
          <a:p>
            <a:pPr marL="342900" indent="-342900">
              <a:lnSpc>
                <a:spcPct val="120000"/>
              </a:lnSpc>
              <a:buFont typeface="微軟正黑體" panose="020B0604030504040204" pitchFamily="34" charset="-120"/>
              <a:buChar char="◢"/>
            </a:pPr>
            <a:r>
              <a:rPr lang="zh-TW" altLang="en-US" sz="3200" b="1" spc="-120" dirty="0">
                <a:solidFill>
                  <a:srgbClr val="009EAD"/>
                </a:solidFill>
                <a:latin typeface="微軟正黑體" panose="020B0604030504040204" pitchFamily="34" charset="-120"/>
                <a:ea typeface="微軟正黑體" panose="020B0604030504040204" pitchFamily="34" charset="-120"/>
              </a:rPr>
              <a:t>修習課程要求</a:t>
            </a:r>
            <a:endParaRPr lang="en-US" altLang="zh-TW" sz="3200" b="1" spc="-120" dirty="0">
              <a:solidFill>
                <a:schemeClr val="bg1">
                  <a:lumMod val="50000"/>
                </a:schemeClr>
              </a:solidFill>
              <a:latin typeface="微軟正黑體" panose="020B0604030504040204" pitchFamily="34" charset="-120"/>
              <a:ea typeface="微軟正黑體" panose="020B0604030504040204" pitchFamily="34" charset="-120"/>
            </a:endParaRPr>
          </a:p>
        </p:txBody>
      </p:sp>
      <p:sp>
        <p:nvSpPr>
          <p:cNvPr id="5" name="矩形: 圓角 4">
            <a:extLst>
              <a:ext uri="{FF2B5EF4-FFF2-40B4-BE49-F238E27FC236}">
                <a16:creationId xmlns:a16="http://schemas.microsoft.com/office/drawing/2014/main" id="{06808708-52D0-460C-B6AE-88DBE421070B}"/>
              </a:ext>
            </a:extLst>
          </p:cNvPr>
          <p:cNvSpPr/>
          <p:nvPr/>
        </p:nvSpPr>
        <p:spPr>
          <a:xfrm>
            <a:off x="5422900" y="2867102"/>
            <a:ext cx="6430898" cy="2047798"/>
          </a:xfrm>
          <a:prstGeom prst="roundRect">
            <a:avLst/>
          </a:prstGeom>
          <a:no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lvl="1" defTabSz="355600">
              <a:buSzPct val="50000"/>
            </a:pPr>
            <a:r>
              <a:rPr kumimoji="1" lang="zh-TW" altLang="en-US" sz="2400" b="1" dirty="0">
                <a:ln w="0"/>
                <a:solidFill>
                  <a:srgbClr val="2E75B6"/>
                </a:solidFill>
                <a:latin typeface="微軟正黑體" panose="020B0604030504040204" pitchFamily="34" charset="-120"/>
                <a:ea typeface="微軟正黑體" panose="020B0604030504040204" pitchFamily="34" charset="-120"/>
              </a:rPr>
              <a:t>巨量資料分析、人工智慧、機器學習、深度學習、演化計算、雲原生軟體開發與最佳實踐、雲端計算與服務導向軟體架構、分散式系統與雲端應用開發實務、區塊鏈與智能合約開發</a:t>
            </a:r>
          </a:p>
        </p:txBody>
      </p:sp>
      <p:sp>
        <p:nvSpPr>
          <p:cNvPr id="8" name="矩形: 圓角 7">
            <a:extLst>
              <a:ext uri="{FF2B5EF4-FFF2-40B4-BE49-F238E27FC236}">
                <a16:creationId xmlns:a16="http://schemas.microsoft.com/office/drawing/2014/main" id="{94B1BB1F-F245-4177-9835-97ADA344BFB9}"/>
              </a:ext>
            </a:extLst>
          </p:cNvPr>
          <p:cNvSpPr/>
          <p:nvPr/>
        </p:nvSpPr>
        <p:spPr>
          <a:xfrm>
            <a:off x="914400" y="2867102"/>
            <a:ext cx="5041900" cy="2047798"/>
          </a:xfrm>
          <a:prstGeom prst="roundRect">
            <a:avLst/>
          </a:prstGeom>
          <a:solidFill>
            <a:srgbClr val="2E75B6"/>
          </a:solid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申請前</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修畢右列課程任</a:t>
            </a:r>
            <a:r>
              <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1</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科</a:t>
            </a:r>
            <a:endPar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a:p>
            <a:pP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畢業前</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修畢右列課程任</a:t>
            </a:r>
            <a:r>
              <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3</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科</a:t>
            </a:r>
          </a:p>
        </p:txBody>
      </p:sp>
      <p:sp>
        <p:nvSpPr>
          <p:cNvPr id="9" name="矩形: 圓角 8">
            <a:extLst>
              <a:ext uri="{FF2B5EF4-FFF2-40B4-BE49-F238E27FC236}">
                <a16:creationId xmlns:a16="http://schemas.microsoft.com/office/drawing/2014/main" id="{9004BC64-8255-4080-A72F-F076A2C83BEA}"/>
              </a:ext>
            </a:extLst>
          </p:cNvPr>
          <p:cNvSpPr/>
          <p:nvPr/>
        </p:nvSpPr>
        <p:spPr>
          <a:xfrm>
            <a:off x="914400" y="5080000"/>
            <a:ext cx="10939398" cy="1562100"/>
          </a:xfrm>
          <a:prstGeom prst="roundRect">
            <a:avLst/>
          </a:prstGeom>
          <a:solidFill>
            <a:srgbClr val="2E75B6"/>
          </a:solidFill>
          <a:ln w="38100">
            <a:solidFill>
              <a:srgbClr val="2E75B6"/>
            </a:solidFill>
          </a:ln>
        </p:spPr>
        <p:style>
          <a:lnRef idx="3">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lIns="252000" tIns="68874" rIns="68874" bIns="68874" anchor="ctr"/>
          <a:lstStyle/>
          <a:p>
            <a:pPr algn="ct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博士論文研究主題</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必須與上述課程範疇相關</a:t>
            </a:r>
            <a:endPar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a:p>
            <a:pPr algn="ctr" defTabSz="355600">
              <a:lnSpc>
                <a:spcPct val="120000"/>
              </a:lnSpc>
              <a:buSzPct val="50000"/>
            </a:pP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畢業前</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繳交</a:t>
            </a: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容器調度管理系統</a:t>
            </a:r>
            <a:r>
              <a:rPr kumimoji="1" lang="en-US" altLang="zh-TW"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(Kubernetes)</a:t>
            </a:r>
            <a:r>
              <a:rPr kumimoji="1" lang="zh-TW" altLang="en-US" sz="2800" b="1" dirty="0">
                <a:ln w="0"/>
                <a:solidFill>
                  <a:schemeClr val="accent4"/>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、人工智慧或區塊鏈等相關議題</a:t>
            </a:r>
            <a:r>
              <a:rPr kumimoji="1" lang="zh-TW" altLang="en-US"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rPr>
              <a:t>之文章</a:t>
            </a:r>
            <a:endParaRPr kumimoji="1" lang="en-US" altLang="zh-TW" sz="2800" b="1" dirty="0">
              <a:ln w="0"/>
              <a:solidFill>
                <a:srgbClr val="F8F0DA"/>
              </a:solidFill>
              <a:effectLst>
                <a:outerShdw blurRad="38100" dist="19050" dir="2700000" algn="tl" rotWithShape="0">
                  <a:schemeClr val="dk1">
                    <a:alpha val="40000"/>
                  </a:schemeClr>
                </a:outerShdw>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93803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783</TotalTime>
  <Words>1356</Words>
  <Application>Microsoft Office PowerPoint</Application>
  <PresentationFormat>寬螢幕</PresentationFormat>
  <Paragraphs>117</Paragraphs>
  <Slides>7</Slides>
  <Notes>7</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7</vt:i4>
      </vt:variant>
    </vt:vector>
  </HeadingPairs>
  <TitlesOfParts>
    <vt:vector size="12" baseType="lpstr">
      <vt:lpstr>微軟正黑體</vt:lpstr>
      <vt:lpstr>Arial</vt:lpstr>
      <vt:lpstr>Calibri</vt:lpstr>
      <vt:lpstr>Calibri Light</vt:lpstr>
      <vt:lpstr>Office 佈景主題</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承維 鄭</dc:creator>
  <cp:lastModifiedBy>人力資源處</cp:lastModifiedBy>
  <cp:revision>46</cp:revision>
  <cp:lastPrinted>2021-09-02T03:00:43Z</cp:lastPrinted>
  <dcterms:created xsi:type="dcterms:W3CDTF">2019-08-29T13:33:36Z</dcterms:created>
  <dcterms:modified xsi:type="dcterms:W3CDTF">2022-08-25T06:56:20Z</dcterms:modified>
</cp:coreProperties>
</file>