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656" r:id="rId3"/>
    <p:sldId id="657" r:id="rId4"/>
    <p:sldId id="658" r:id="rId5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B4566"/>
    <a:srgbClr val="009EAD"/>
    <a:srgbClr val="5B9BD5"/>
    <a:srgbClr val="F3F1E3"/>
    <a:srgbClr val="F8F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2487" autoAdjust="0"/>
  </p:normalViewPr>
  <p:slideViewPr>
    <p:cSldViewPr snapToGrid="0">
      <p:cViewPr varScale="1">
        <p:scale>
          <a:sx n="75" d="100"/>
          <a:sy n="75" d="100"/>
        </p:scale>
        <p:origin x="19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51C92-8036-4A6C-8315-CBFF171F862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30434745-8F41-4A01-A533-63DD8403F2C5}">
      <dgm:prSet phldrT="[文字]"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15D280-4A93-4899-BA86-0197543657F9}" type="par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34C6FB1E-599F-4BBC-897F-E4AF20363F91}" type="sib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BF28402D-9F26-4D4D-8659-187A22AE08BC}">
      <dgm:prSet custT="1"/>
      <dgm:spPr/>
      <dgm:t>
        <a:bodyPr/>
        <a:lstStyle/>
        <a:p>
          <a:r>
            <a:rPr lang="zh-TW" altLang="en-US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FC7A47-7CFC-442F-898D-BE44314D69FC}" type="par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7E65B3A0-70B2-4C98-9A08-9AFEBD3E0733}" type="sib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3154A7A2-CA84-4918-917E-BE239301F008}">
      <dgm:prSet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9B2E5E-12EE-4C0D-B081-65FD85AA1873}" type="par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C0EC04DD-F2D7-4315-8693-1437158E5548}" type="sib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470AA71F-0370-4D2D-B497-CA2BF4C6590B}" type="pres">
      <dgm:prSet presAssocID="{59F51C92-8036-4A6C-8315-CBFF171F8624}" presName="CompostProcess" presStyleCnt="0">
        <dgm:presLayoutVars>
          <dgm:dir/>
          <dgm:resizeHandles val="exact"/>
        </dgm:presLayoutVars>
      </dgm:prSet>
      <dgm:spPr/>
    </dgm:pt>
    <dgm:pt modelId="{B3E71898-3EDD-40AE-945A-A5574CDD7754}" type="pres">
      <dgm:prSet presAssocID="{59F51C92-8036-4A6C-8315-CBFF171F8624}" presName="arrow" presStyleLbl="bgShp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73FB086E-5351-4319-A6CA-1434EBFE4AEA}" type="pres">
      <dgm:prSet presAssocID="{59F51C92-8036-4A6C-8315-CBFF171F8624}" presName="linearProcess" presStyleCnt="0"/>
      <dgm:spPr/>
    </dgm:pt>
    <dgm:pt modelId="{843D3511-6DA0-4E05-8927-A44AB61ABF00}" type="pres">
      <dgm:prSet presAssocID="{30434745-8F41-4A01-A533-63DD8403F2C5}" presName="textNode" presStyleLbl="node1" presStyleIdx="0" presStyleCnt="3">
        <dgm:presLayoutVars>
          <dgm:bulletEnabled val="1"/>
        </dgm:presLayoutVars>
      </dgm:prSet>
      <dgm:spPr/>
    </dgm:pt>
    <dgm:pt modelId="{7B2A8CD6-3390-45B6-9C62-36F8484E3E5D}" type="pres">
      <dgm:prSet presAssocID="{34C6FB1E-599F-4BBC-897F-E4AF20363F91}" presName="sibTrans" presStyleCnt="0"/>
      <dgm:spPr/>
    </dgm:pt>
    <dgm:pt modelId="{8E1FAFD2-27FC-4446-8CF5-48177AE301CD}" type="pres">
      <dgm:prSet presAssocID="{BF28402D-9F26-4D4D-8659-187A22AE08BC}" presName="textNode" presStyleLbl="node1" presStyleIdx="1" presStyleCnt="3">
        <dgm:presLayoutVars>
          <dgm:bulletEnabled val="1"/>
        </dgm:presLayoutVars>
      </dgm:prSet>
      <dgm:spPr/>
    </dgm:pt>
    <dgm:pt modelId="{5D53EECA-99B1-46AF-AFD7-E93140D77D81}" type="pres">
      <dgm:prSet presAssocID="{7E65B3A0-70B2-4C98-9A08-9AFEBD3E0733}" presName="sibTrans" presStyleCnt="0"/>
      <dgm:spPr/>
    </dgm:pt>
    <dgm:pt modelId="{D44FA330-2421-43AA-A3B9-DE4ECEE2A580}" type="pres">
      <dgm:prSet presAssocID="{3154A7A2-CA84-4918-917E-BE239301F00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E4F1022-0A01-49FF-9683-1B94C3132BF7}" srcId="{59F51C92-8036-4A6C-8315-CBFF171F8624}" destId="{BF28402D-9F26-4D4D-8659-187A22AE08BC}" srcOrd="1" destOrd="0" parTransId="{D2FC7A47-7CFC-442F-898D-BE44314D69FC}" sibTransId="{7E65B3A0-70B2-4C98-9A08-9AFEBD3E0733}"/>
    <dgm:cxn modelId="{6C0A5431-CC44-4631-8C2D-242192257B6C}" type="presOf" srcId="{3154A7A2-CA84-4918-917E-BE239301F008}" destId="{D44FA330-2421-43AA-A3B9-DE4ECEE2A580}" srcOrd="0" destOrd="0" presId="urn:microsoft.com/office/officeart/2005/8/layout/hProcess9"/>
    <dgm:cxn modelId="{E61C8557-05F4-4D87-9388-6AD978E0543A}" type="presOf" srcId="{59F51C92-8036-4A6C-8315-CBFF171F8624}" destId="{470AA71F-0370-4D2D-B497-CA2BF4C6590B}" srcOrd="0" destOrd="0" presId="urn:microsoft.com/office/officeart/2005/8/layout/hProcess9"/>
    <dgm:cxn modelId="{C4FFBA92-5F57-4C84-AD32-3DDF0E03668F}" srcId="{59F51C92-8036-4A6C-8315-CBFF171F8624}" destId="{3154A7A2-CA84-4918-917E-BE239301F008}" srcOrd="2" destOrd="0" parTransId="{699B2E5E-12EE-4C0D-B081-65FD85AA1873}" sibTransId="{C0EC04DD-F2D7-4315-8693-1437158E5548}"/>
    <dgm:cxn modelId="{1FF9A7A9-55AB-43BA-B874-9B9C4ED30919}" type="presOf" srcId="{30434745-8F41-4A01-A533-63DD8403F2C5}" destId="{843D3511-6DA0-4E05-8927-A44AB61ABF00}" srcOrd="0" destOrd="0" presId="urn:microsoft.com/office/officeart/2005/8/layout/hProcess9"/>
    <dgm:cxn modelId="{889B3FAB-3674-4310-A028-039B23541711}" srcId="{59F51C92-8036-4A6C-8315-CBFF171F8624}" destId="{30434745-8F41-4A01-A533-63DD8403F2C5}" srcOrd="0" destOrd="0" parTransId="{6F15D280-4A93-4899-BA86-0197543657F9}" sibTransId="{34C6FB1E-599F-4BBC-897F-E4AF20363F91}"/>
    <dgm:cxn modelId="{594946FF-3F1A-45C7-89A4-08A958FB9046}" type="presOf" srcId="{BF28402D-9F26-4D4D-8659-187A22AE08BC}" destId="{8E1FAFD2-27FC-4446-8CF5-48177AE301CD}" srcOrd="0" destOrd="0" presId="urn:microsoft.com/office/officeart/2005/8/layout/hProcess9"/>
    <dgm:cxn modelId="{F2F08BDF-3076-46E3-B718-1D25DD9F8477}" type="presParOf" srcId="{470AA71F-0370-4D2D-B497-CA2BF4C6590B}" destId="{B3E71898-3EDD-40AE-945A-A5574CDD7754}" srcOrd="0" destOrd="0" presId="urn:microsoft.com/office/officeart/2005/8/layout/hProcess9"/>
    <dgm:cxn modelId="{099BA152-186B-4D97-9764-B01545B1CD7A}" type="presParOf" srcId="{470AA71F-0370-4D2D-B497-CA2BF4C6590B}" destId="{73FB086E-5351-4319-A6CA-1434EBFE4AEA}" srcOrd="1" destOrd="0" presId="urn:microsoft.com/office/officeart/2005/8/layout/hProcess9"/>
    <dgm:cxn modelId="{B3D1585A-E1EF-4AF2-BB2D-65BD18A41AB3}" type="presParOf" srcId="{73FB086E-5351-4319-A6CA-1434EBFE4AEA}" destId="{843D3511-6DA0-4E05-8927-A44AB61ABF00}" srcOrd="0" destOrd="0" presId="urn:microsoft.com/office/officeart/2005/8/layout/hProcess9"/>
    <dgm:cxn modelId="{1F32B198-294B-4EC9-BD4B-4AE176006F94}" type="presParOf" srcId="{73FB086E-5351-4319-A6CA-1434EBFE4AEA}" destId="{7B2A8CD6-3390-45B6-9C62-36F8484E3E5D}" srcOrd="1" destOrd="0" presId="urn:microsoft.com/office/officeart/2005/8/layout/hProcess9"/>
    <dgm:cxn modelId="{B49765E7-0D4E-4E48-8D78-6851550AF564}" type="presParOf" srcId="{73FB086E-5351-4319-A6CA-1434EBFE4AEA}" destId="{8E1FAFD2-27FC-4446-8CF5-48177AE301CD}" srcOrd="2" destOrd="0" presId="urn:microsoft.com/office/officeart/2005/8/layout/hProcess9"/>
    <dgm:cxn modelId="{10FAB9DE-2730-41F5-AD69-3C3982F1081E}" type="presParOf" srcId="{73FB086E-5351-4319-A6CA-1434EBFE4AEA}" destId="{5D53EECA-99B1-46AF-AFD7-E93140D77D81}" srcOrd="3" destOrd="0" presId="urn:microsoft.com/office/officeart/2005/8/layout/hProcess9"/>
    <dgm:cxn modelId="{0137D39A-900B-44A0-B3C6-B2D77EC990AC}" type="presParOf" srcId="{73FB086E-5351-4319-A6CA-1434EBFE4AEA}" destId="{D44FA330-2421-43AA-A3B9-DE4ECEE2A5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71898-3EDD-40AE-945A-A5574CDD7754}">
      <dsp:nvSpPr>
        <dsp:cNvPr id="0" name=""/>
        <dsp:cNvSpPr/>
      </dsp:nvSpPr>
      <dsp:spPr>
        <a:xfrm>
          <a:off x="456914" y="0"/>
          <a:ext cx="5178366" cy="2700962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D3511-6DA0-4E05-8927-A44AB61ABF00}">
      <dsp:nvSpPr>
        <dsp:cNvPr id="0" name=""/>
        <dsp:cNvSpPr/>
      </dsp:nvSpPr>
      <dsp:spPr>
        <a:xfrm>
          <a:off x="0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740" y="863028"/>
        <a:ext cx="1722178" cy="974904"/>
      </dsp:txXfrm>
    </dsp:sp>
    <dsp:sp modelId="{8E1FAFD2-27FC-4446-8CF5-48177AE301CD}">
      <dsp:nvSpPr>
        <dsp:cNvPr id="0" name=""/>
        <dsp:cNvSpPr/>
      </dsp:nvSpPr>
      <dsp:spPr>
        <a:xfrm>
          <a:off x="2132268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5008" y="863028"/>
        <a:ext cx="1722178" cy="974904"/>
      </dsp:txXfrm>
    </dsp:sp>
    <dsp:sp modelId="{D44FA330-2421-43AA-A3B9-DE4ECEE2A580}">
      <dsp:nvSpPr>
        <dsp:cNvPr id="0" name=""/>
        <dsp:cNvSpPr/>
      </dsp:nvSpPr>
      <dsp:spPr>
        <a:xfrm>
          <a:off x="4264537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17277" y="863028"/>
        <a:ext cx="1722178" cy="97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EF024F4-C99D-4B13-9C53-FE7689DA1B7A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7FEC7EC-A287-4C60-B081-BB822D5981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學年度大學及研究所獎學金甄選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目前每年均透過設置「大學及研究所獎學金甄選」機制，透過在學期間對具潛力、且符合本公司專業領域專長之學生進行羅致與培育，以彌補公開招考之不足，並確保人力來源之多元性。現場許多電力工程領域優秀在學學生，皆是本甄選主要招募對象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經甄選錄取獎學金者，研究所碩士班「每學期」核發「５萬元獎學金」，畢業</a:t>
            </a:r>
            <a:r>
              <a:rPr lang="zh-TW" altLang="en-US" sz="1400">
                <a:latin typeface="微軟正黑體" panose="020B0604030504040204" pitchFamily="34" charset="-120"/>
                <a:ea typeface="微軟正黑體" panose="020B0604030504040204" pitchFamily="34" charset="-120"/>
              </a:rPr>
              <a:t>後更可以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直接進入台電公司服務，發揮所長。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(111)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學年度電網、電驛類獎學金分別設置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名，報名期間為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日，歡迎鼓勵符合資格之優秀學生踴躍報考，詳請掃描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，可連至甄選網站下載簡章。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74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申請資格條件及甄選流程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電機與電子工程學類等相關系所碩一、碩二在學學生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883219"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申請時以有學業成績之「最近前２學期」學業成績，每科均須及格且前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學期之各學期平均成績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分以上或班上前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內。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修畢簡章所規定課程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修課要求如後述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分為筆試、資格審查及面試等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階段，將於甄選網站公告。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8">
              <a:defRPr/>
            </a:pPr>
            <a:fld id="{B7FEC7EC-A287-4C60-B081-BB822D598162}" type="slidenum">
              <a:rPr lang="zh-TW" altLang="en-US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pPr defTabSz="914308">
                <a:defRPr/>
              </a:pPr>
              <a:t>2</a:t>
            </a:fld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1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電網規劃分析與控制運轉</a:t>
            </a:r>
            <a:r>
              <a:rPr lang="en-US" altLang="zh-TW" sz="1400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筆試專業科目：電力工程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申請前於專科以上學歷修畢電力系統、電機機械各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獲錄取後，畢業前除須繳交電力系統相關議題之論文，另須修畢如表列指定課程任２科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37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電驛</a:t>
            </a:r>
            <a:r>
              <a:rPr lang="en-US" altLang="zh-TW" sz="1400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筆試專業科目：電路學及電子學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申請前於專科以上學歷修畢甲類或乙類課程任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獲錄取後，畢業前除須繳交保護電驛、通訊或電力工程相關議題之論文，另須修畢如表列指定課程甲類任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乙類任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丙類任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6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BE6BDA-1D84-4028-80D3-DE79621AF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767939-228A-481B-AB52-E948A1E22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C04986-639E-43DE-93C5-588A3C06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1EA073-07AB-4EF8-AF60-F8EA0059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0D49F0-B878-4D73-B983-2D99DE7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7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A97922-03B3-42ED-B366-25A6F9B6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E8EA8E-5371-45E5-8C58-1B0DD512E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BB63F1-F511-4224-AC5D-E0B1BE78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81323A-1EA1-4A78-9B5C-E24AC402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A30C20-8777-46DA-B24E-30A6EA76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751130-2F24-4BC1-8352-294254D5C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8EB7F8-0D62-46F6-B259-F61711E9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BBB993-9D2D-4CF3-B271-6C8D2428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759690-EE9F-45C0-B902-D2DEE1CE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2AA97B-396F-476F-9C9E-F6B3CBA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2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24ADE5-176C-4917-966E-602D6B3D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6F29A-01FF-42D6-B27A-2B6D6AC9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CA99B3-B53A-4342-9946-FB6FD54E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302FC1-5CB3-48BD-A305-1DD639C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BA8A0-9E54-4B81-BB19-C9BF66AE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9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6B550E-903B-4286-868D-6C9CBAA6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E74EF6-FDB5-4F4A-B92C-62632CC4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D38DA4-708E-487F-9092-D8203695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16019-A185-4EA9-A34E-1DDC06EE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501FCC-B77F-4B33-95E6-2E41BEEF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2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1AAEE-EAAF-428E-B84A-CEB7E917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7CD8ED-E57A-4763-93C5-B6704F8F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B8CACC-CA60-44CD-9B5F-30991B5B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0F25E2-AC46-452C-BED8-2B844328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3FF33-3C15-44EA-BDB8-9F872EA4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BBAFF2-0FFF-45B1-AE72-CB35A0DC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1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0A42B-87AF-40C0-9493-DBD1570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5D827F-B2FD-4D7C-8C42-A1399326F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F6FAFA-C7EB-4A3C-AC78-FC796DFD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FF1DA2E-56A8-415A-AB90-522373E9E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0D547-CB40-43DE-8694-0D5DCDB2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0130CA-0CC4-4486-AEC3-25177818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CE8BB8-8C96-492F-8233-554C8577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246DE0-4A17-40A2-AD0B-E856DE59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0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10BBA5-45F8-4898-BE61-040E84F4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0C1167-2604-44B5-B726-C91D736C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2BCD82C-4045-4C9D-A0AC-B87E2EA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F0B1F0-B78C-444B-BB26-0698DF8A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51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C5F58AD-0BBD-43FF-A781-E489F56E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AAB2642-40A2-4204-8D6F-82AEB142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17F2CA-8B42-4305-A1DE-5BB532ED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6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8D3D0-6910-4D4C-8F3B-24345E68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34E82-F0DE-4052-AF68-D0C22823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0C76FD-FBB1-43CE-952D-0D40EC40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271F89-49BD-4009-B4D0-EF353266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F39170-32E5-4F1C-A623-0FF4D1E5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FE873E-2412-42D3-B5F9-DAB2D58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351AED-235A-4F7B-9DBB-771DE2A3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B5EC3B7-8C6C-422B-80ED-4B500A974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61A50F-8B66-46B6-90EF-891F3624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524806-4378-40C6-93AC-52A3CF7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5EED6D-EDCF-4896-9C7A-475C8921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DF5F4-F28A-4983-B44E-5DAA12C2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2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6FC80B-62B2-4125-8190-BF968760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FCAEAC-BCFD-46B0-A54F-1EE26A65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ACD7B1-ABD5-4F91-ABD6-656560F6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A2170D-B169-4AAC-AB16-740DB7859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AA04B-8B32-4045-B339-144D41B88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ECC9CCA-71D4-4FD0-A71E-F89D729AC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860172" cy="6858000"/>
          </a:xfrm>
          <a:prstGeom prst="rect">
            <a:avLst/>
          </a:prstGeom>
        </p:spPr>
      </p:pic>
      <p:pic>
        <p:nvPicPr>
          <p:cNvPr id="15" name="圖片 1">
            <a:extLst>
              <a:ext uri="{FF2B5EF4-FFF2-40B4-BE49-F238E27FC236}">
                <a16:creationId xmlns:a16="http://schemas.microsoft.com/office/drawing/2014/main" id="{95A26184-7889-4D25-8604-D16A43B91B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8757" r="8153" b="6806"/>
          <a:stretch/>
        </p:blipFill>
        <p:spPr bwMode="auto">
          <a:xfrm>
            <a:off x="8929019" y="4398521"/>
            <a:ext cx="2194134" cy="225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C643794-1834-40B2-9071-CF9D89482B2B}"/>
              </a:ext>
            </a:extLst>
          </p:cNvPr>
          <p:cNvSpPr txBox="1"/>
          <p:nvPr/>
        </p:nvSpPr>
        <p:spPr>
          <a:xfrm>
            <a:off x="7860172" y="345387"/>
            <a:ext cx="43318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</a:t>
            </a:r>
            <a:b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控制運轉</a:t>
            </a: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電驛</a:t>
            </a:r>
            <a:endParaRPr lang="en-US" altLang="zh-TW" sz="36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每學期核發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endParaRPr lang="en-US" altLang="zh-TW" sz="36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b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 至</a:t>
            </a:r>
            <a:b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3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28B103B-CDB6-4F01-AA09-A9EEBEEDB224}"/>
              </a:ext>
            </a:extLst>
          </p:cNvPr>
          <p:cNvSpPr txBox="1"/>
          <p:nvPr/>
        </p:nvSpPr>
        <p:spPr>
          <a:xfrm>
            <a:off x="912635" y="131968"/>
            <a:ext cx="10012292" cy="1113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獎學金甄選申請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資格條件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甄選流程</a:t>
            </a:r>
            <a:endParaRPr kumimoji="0" lang="en-US" altLang="zh-TW" sz="4800" b="1" i="0" u="none" strike="noStrike" kern="1200" cap="all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C1F3F6A4-6D8A-4E8C-BA18-7B544FA834E1}"/>
              </a:ext>
            </a:extLst>
          </p:cNvPr>
          <p:cNvGrpSpPr/>
          <p:nvPr/>
        </p:nvGrpSpPr>
        <p:grpSpPr>
          <a:xfrm>
            <a:off x="5152930" y="1989580"/>
            <a:ext cx="6772520" cy="3601389"/>
            <a:chOff x="202053" y="3341077"/>
            <a:chExt cx="7988004" cy="2142526"/>
          </a:xfrm>
        </p:grpSpPr>
        <p:graphicFrame>
          <p:nvGraphicFramePr>
            <p:cNvPr id="8" name="資料庫圖表 7">
              <a:extLst>
                <a:ext uri="{FF2B5EF4-FFF2-40B4-BE49-F238E27FC236}">
                  <a16:creationId xmlns:a16="http://schemas.microsoft.com/office/drawing/2014/main" id="{8A48028B-99D5-4C1A-83D5-3CB5C4E173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0114884"/>
                </p:ext>
              </p:extLst>
            </p:nvPr>
          </p:nvGraphicFramePr>
          <p:xfrm>
            <a:off x="512444" y="3341077"/>
            <a:ext cx="7185580" cy="16068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86B8003-7732-43E1-992B-8148B5E653BF}"/>
                </a:ext>
              </a:extLst>
            </p:cNvPr>
            <p:cNvSpPr txBox="1"/>
            <p:nvPr/>
          </p:nvSpPr>
          <p:spPr>
            <a:xfrm>
              <a:off x="202053" y="4842748"/>
              <a:ext cx="3104156" cy="6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111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24E68CD-B05F-4548-8F76-FBF7CF7DD824}"/>
                </a:ext>
              </a:extLst>
            </p:cNvPr>
            <p:cNvSpPr txBox="1"/>
            <p:nvPr/>
          </p:nvSpPr>
          <p:spPr>
            <a:xfrm>
              <a:off x="5652361" y="4842748"/>
              <a:ext cx="2537696" cy="640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111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月上旬</a:t>
              </a:r>
            </a:p>
          </p:txBody>
        </p:sp>
      </p:grp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37DFBFC-42D4-491F-8915-A2984209508C}"/>
              </a:ext>
            </a:extLst>
          </p:cNvPr>
          <p:cNvCxnSpPr>
            <a:cxnSpLocks/>
          </p:cNvCxnSpPr>
          <p:nvPr/>
        </p:nvCxnSpPr>
        <p:spPr>
          <a:xfrm flipH="1">
            <a:off x="4993082" y="1903303"/>
            <a:ext cx="5846" cy="41689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4427F4-567B-49D8-AECE-B9E0FD245B55}"/>
              </a:ext>
            </a:extLst>
          </p:cNvPr>
          <p:cNvSpPr txBox="1"/>
          <p:nvPr/>
        </p:nvSpPr>
        <p:spPr>
          <a:xfrm>
            <a:off x="532834" y="1582109"/>
            <a:ext cx="44549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電機與電子工程學類等相關系所碩一、碩二在學學生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815CEEA-A4EF-47A5-8C75-DDCB14079D29}"/>
              </a:ext>
            </a:extLst>
          </p:cNvPr>
          <p:cNvSpPr txBox="1"/>
          <p:nvPr/>
        </p:nvSpPr>
        <p:spPr>
          <a:xfrm>
            <a:off x="5345092" y="152842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A622BF-B4A5-4B70-8D0A-A63E6F92F25C}"/>
              </a:ext>
            </a:extLst>
          </p:cNvPr>
          <p:cNvSpPr txBox="1"/>
          <p:nvPr/>
        </p:nvSpPr>
        <p:spPr>
          <a:xfrm>
            <a:off x="7367879" y="4513751"/>
            <a:ext cx="2631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月間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185F93A-536C-4DAA-B538-5295B8D3C33D}"/>
              </a:ext>
            </a:extLst>
          </p:cNvPr>
          <p:cNvSpPr/>
          <p:nvPr/>
        </p:nvSpPr>
        <p:spPr>
          <a:xfrm>
            <a:off x="665672" y="3181847"/>
            <a:ext cx="4173408" cy="312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以有學業成績之最近前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學期學業成績計算，每科均須及格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且前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學期之各學期平均成績在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或名次排列在班上前</a:t>
            </a:r>
            <a:r>
              <a:rPr lang="en-US" altLang="zh-TW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以內。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修畢簡章規定之課程。</a:t>
            </a:r>
          </a:p>
        </p:txBody>
      </p:sp>
    </p:spTree>
    <p:extLst>
      <p:ext uri="{BB962C8B-B14F-4D97-AF65-F5344CB8AC3E}">
        <p14:creationId xmlns:p14="http://schemas.microsoft.com/office/powerpoint/2010/main" val="31127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052CF382-3A01-46F4-A9B1-0175F4C22104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電網規劃分析與控制運轉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B637C2C-0634-4317-9ABA-42F2478E5195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筆試專業科目：電力工程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2262DED6-3FEC-4621-B5F9-A3DF2AF5B3E5}"/>
              </a:ext>
            </a:extLst>
          </p:cNvPr>
          <p:cNvSpPr/>
          <p:nvPr/>
        </p:nvSpPr>
        <p:spPr>
          <a:xfrm>
            <a:off x="914400" y="2895600"/>
            <a:ext cx="10620374" cy="1058971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algn="ctr" defTabSz="355600">
              <a:lnSpc>
                <a:spcPct val="120000"/>
              </a:lnSpc>
              <a:buSzPct val="50000"/>
            </a:pP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r>
              <a:rPr kumimoji="1" lang="zh-TW" altLang="en-US" sz="3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電力系統、電機機械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9B47BAF7-F2ED-42F9-94E9-3841B037B1BA}"/>
              </a:ext>
            </a:extLst>
          </p:cNvPr>
          <p:cNvSpPr/>
          <p:nvPr/>
        </p:nvSpPr>
        <p:spPr>
          <a:xfrm>
            <a:off x="3970751" y="4237781"/>
            <a:ext cx="7564023" cy="226461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電力系統控制與穩定度、保護電驛、</a:t>
            </a:r>
            <a:br>
              <a:rPr kumimoji="1" lang="en-US" altLang="zh-TW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電力電子、高等電力網路規劃及分析、</a:t>
            </a:r>
          </a:p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電力系統電腦應用、電力系統控制與運轉、</a:t>
            </a:r>
          </a:p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電力系統故障分析、電力系統可靠度、</a:t>
            </a:r>
          </a:p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智慧電網、配電系統模擬、配電系統自動化</a:t>
            </a:r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7F661E5E-9209-4676-A79E-605895BFAFE0}"/>
              </a:ext>
            </a:extLst>
          </p:cNvPr>
          <p:cNvSpPr/>
          <p:nvPr/>
        </p:nvSpPr>
        <p:spPr>
          <a:xfrm>
            <a:off x="914401" y="4237780"/>
            <a:ext cx="3670126" cy="226461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電力系統相關議題</a:t>
            </a: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676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052CF382-3A01-46F4-A9B1-0175F4C22104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電驛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B637C2C-0634-4317-9ABA-42F2478E5195}"/>
              </a:ext>
            </a:extLst>
          </p:cNvPr>
          <p:cNvSpPr txBox="1"/>
          <p:nvPr/>
        </p:nvSpPr>
        <p:spPr>
          <a:xfrm>
            <a:off x="338202" y="1529298"/>
            <a:ext cx="8119998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筆試專業科目：電路學及電子學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22A0B971-2C42-4652-A785-2CEDA4CB84DB}"/>
              </a:ext>
            </a:extLst>
          </p:cNvPr>
          <p:cNvSpPr/>
          <p:nvPr/>
        </p:nvSpPr>
        <p:spPr>
          <a:xfrm>
            <a:off x="4660900" y="2990371"/>
            <a:ext cx="7302500" cy="2990512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marL="792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甲類：電力系統、電機機械、電力電子、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配電工程、智慧電網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乙類：通訊系統、通信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訊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原理、數位通訊、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光纖通訊、無線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通訊</a:t>
            </a:r>
            <a:endParaRPr kumimoji="1" lang="en-US" altLang="zh-TW" sz="24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2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丙類：保護電驛、電力系統保護電驛、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kumimoji="1" lang="zh-TW" altLang="en-US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電力系統保護與協調、電力測試與保護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A513E87-7BC7-4D34-A8B0-18CFEABCBE36}"/>
              </a:ext>
            </a:extLst>
          </p:cNvPr>
          <p:cNvSpPr/>
          <p:nvPr/>
        </p:nvSpPr>
        <p:spPr>
          <a:xfrm>
            <a:off x="360298" y="2990371"/>
            <a:ext cx="5392802" cy="2990512"/>
          </a:xfrm>
          <a:prstGeom prst="roundRect">
            <a:avLst>
              <a:gd name="adj" fmla="val 12494"/>
            </a:avLst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r>
              <a:rPr kumimoji="1" lang="zh-TW" altLang="en-US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甲類或乙類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r>
              <a:rPr kumimoji="1" lang="zh-TW" altLang="en-US" sz="2600" b="1" spc="-100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endParaRPr kumimoji="1" lang="en-US" altLang="zh-TW" sz="2600" b="1" spc="-100" dirty="0">
              <a:ln w="0"/>
              <a:solidFill>
                <a:srgbClr val="F8F0D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 </a:t>
            </a:r>
            <a:r>
              <a:rPr kumimoji="1" lang="en-US" altLang="zh-TW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kumimoji="1" lang="zh-TW" altLang="en-US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kumimoji="1" lang="en-US" altLang="zh-TW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 </a:t>
            </a:r>
            <a:r>
              <a:rPr kumimoji="1" lang="en-US" altLang="zh-TW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kumimoji="1" lang="zh-TW" altLang="en-US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丙類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保護電驛、通訊或電力工程相關議題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6632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824</Words>
  <Application>Microsoft Office PowerPoint</Application>
  <PresentationFormat>寬螢幕</PresentationFormat>
  <Paragraphs>67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承維 鄭</dc:creator>
  <cp:lastModifiedBy>人力資源處</cp:lastModifiedBy>
  <cp:revision>34</cp:revision>
  <cp:lastPrinted>2022-08-25T08:42:59Z</cp:lastPrinted>
  <dcterms:created xsi:type="dcterms:W3CDTF">2019-08-29T13:33:36Z</dcterms:created>
  <dcterms:modified xsi:type="dcterms:W3CDTF">2022-08-25T08:43:00Z</dcterms:modified>
</cp:coreProperties>
</file>