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656" r:id="rId3"/>
    <p:sldId id="657" r:id="rId4"/>
    <p:sldId id="658" r:id="rId5"/>
  </p:sldIdLst>
  <p:sldSz cx="12192000" cy="6858000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CB4566"/>
    <a:srgbClr val="009EAD"/>
    <a:srgbClr val="5B9BD5"/>
    <a:srgbClr val="F3F1E3"/>
    <a:srgbClr val="F8F0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72487" autoAdjust="0"/>
  </p:normalViewPr>
  <p:slideViewPr>
    <p:cSldViewPr snapToGrid="0">
      <p:cViewPr varScale="1">
        <p:scale>
          <a:sx n="75" d="100"/>
          <a:sy n="75" d="100"/>
        </p:scale>
        <p:origin x="19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F51C92-8036-4A6C-8315-CBFF171F8624}" type="doc">
      <dgm:prSet loTypeId="urn:microsoft.com/office/officeart/2005/8/layout/hProcess9" loCatId="process" qsTypeId="urn:microsoft.com/office/officeart/2005/8/quickstyle/simple1" qsCatId="simple" csTypeId="urn:microsoft.com/office/officeart/2005/8/colors/accent2_1" csCatId="accent2" phldr="1"/>
      <dgm:spPr/>
    </dgm:pt>
    <dgm:pt modelId="{30434745-8F41-4A01-A533-63DD8403F2C5}">
      <dgm:prSet phldrT="[文字]" custT="1"/>
      <dgm:spPr/>
      <dgm:t>
        <a:bodyPr/>
        <a:lstStyle/>
        <a:p>
          <a:r>
            <a:rPr lang="zh-TW" altLang="en-US" sz="3600" b="1" dirty="0">
              <a:solidFill>
                <a:srgbClr val="FF0066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筆試</a:t>
          </a:r>
          <a:endParaRPr lang="zh-TW" altLang="en-US" sz="3600" dirty="0">
            <a:solidFill>
              <a:srgbClr val="FF0066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F15D280-4A93-4899-BA86-0197543657F9}" type="parTrans" cxnId="{889B3FAB-3674-4310-A028-039B23541711}">
      <dgm:prSet/>
      <dgm:spPr/>
      <dgm:t>
        <a:bodyPr/>
        <a:lstStyle/>
        <a:p>
          <a:endParaRPr lang="zh-TW" altLang="en-US"/>
        </a:p>
      </dgm:t>
    </dgm:pt>
    <dgm:pt modelId="{34C6FB1E-599F-4BBC-897F-E4AF20363F91}" type="sibTrans" cxnId="{889B3FAB-3674-4310-A028-039B23541711}">
      <dgm:prSet/>
      <dgm:spPr/>
      <dgm:t>
        <a:bodyPr/>
        <a:lstStyle/>
        <a:p>
          <a:endParaRPr lang="zh-TW" altLang="en-US"/>
        </a:p>
      </dgm:t>
    </dgm:pt>
    <dgm:pt modelId="{BF28402D-9F26-4D4D-8659-187A22AE08BC}">
      <dgm:prSet custT="1"/>
      <dgm:spPr/>
      <dgm:t>
        <a:bodyPr/>
        <a:lstStyle/>
        <a:p>
          <a:r>
            <a:rPr lang="zh-TW" altLang="en-US" sz="2800" b="1" dirty="0">
              <a:solidFill>
                <a:srgbClr val="FF0066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資格審查</a:t>
          </a:r>
          <a:endParaRPr lang="en-US" altLang="zh-TW" sz="2800" b="1" dirty="0">
            <a:solidFill>
              <a:srgbClr val="FF0066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2FC7A47-7CFC-442F-898D-BE44314D69FC}" type="parTrans" cxnId="{3E4F1022-0A01-49FF-9683-1B94C3132BF7}">
      <dgm:prSet/>
      <dgm:spPr/>
      <dgm:t>
        <a:bodyPr/>
        <a:lstStyle/>
        <a:p>
          <a:endParaRPr lang="zh-TW" altLang="en-US"/>
        </a:p>
      </dgm:t>
    </dgm:pt>
    <dgm:pt modelId="{7E65B3A0-70B2-4C98-9A08-9AFEBD3E0733}" type="sibTrans" cxnId="{3E4F1022-0A01-49FF-9683-1B94C3132BF7}">
      <dgm:prSet/>
      <dgm:spPr/>
      <dgm:t>
        <a:bodyPr/>
        <a:lstStyle/>
        <a:p>
          <a:endParaRPr lang="zh-TW" altLang="en-US"/>
        </a:p>
      </dgm:t>
    </dgm:pt>
    <dgm:pt modelId="{3154A7A2-CA84-4918-917E-BE239301F008}">
      <dgm:prSet custT="1"/>
      <dgm:spPr/>
      <dgm:t>
        <a:bodyPr/>
        <a:lstStyle/>
        <a:p>
          <a:r>
            <a:rPr lang="zh-TW" altLang="en-US" sz="3600" b="1" dirty="0">
              <a:solidFill>
                <a:srgbClr val="FF0066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面試</a:t>
          </a:r>
          <a:endParaRPr lang="en-US" altLang="zh-TW" sz="3600" b="1" dirty="0">
            <a:solidFill>
              <a:srgbClr val="FF0066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99B2E5E-12EE-4C0D-B081-65FD85AA1873}" type="parTrans" cxnId="{C4FFBA92-5F57-4C84-AD32-3DDF0E03668F}">
      <dgm:prSet/>
      <dgm:spPr/>
      <dgm:t>
        <a:bodyPr/>
        <a:lstStyle/>
        <a:p>
          <a:endParaRPr lang="zh-TW" altLang="en-US"/>
        </a:p>
      </dgm:t>
    </dgm:pt>
    <dgm:pt modelId="{C0EC04DD-F2D7-4315-8693-1437158E5548}" type="sibTrans" cxnId="{C4FFBA92-5F57-4C84-AD32-3DDF0E03668F}">
      <dgm:prSet/>
      <dgm:spPr/>
      <dgm:t>
        <a:bodyPr/>
        <a:lstStyle/>
        <a:p>
          <a:endParaRPr lang="zh-TW" altLang="en-US"/>
        </a:p>
      </dgm:t>
    </dgm:pt>
    <dgm:pt modelId="{470AA71F-0370-4D2D-B497-CA2BF4C6590B}" type="pres">
      <dgm:prSet presAssocID="{59F51C92-8036-4A6C-8315-CBFF171F8624}" presName="CompostProcess" presStyleCnt="0">
        <dgm:presLayoutVars>
          <dgm:dir/>
          <dgm:resizeHandles val="exact"/>
        </dgm:presLayoutVars>
      </dgm:prSet>
      <dgm:spPr/>
    </dgm:pt>
    <dgm:pt modelId="{B3E71898-3EDD-40AE-945A-A5574CDD7754}" type="pres">
      <dgm:prSet presAssocID="{59F51C92-8036-4A6C-8315-CBFF171F8624}" presName="arrow" presStyleLbl="bgShp" presStyleIdx="0" presStyleCnt="1"/>
      <dgm:spPr>
        <a:solidFill>
          <a:schemeClr val="accent1">
            <a:lumMod val="60000"/>
            <a:lumOff val="40000"/>
          </a:schemeClr>
        </a:solidFill>
      </dgm:spPr>
    </dgm:pt>
    <dgm:pt modelId="{73FB086E-5351-4319-A6CA-1434EBFE4AEA}" type="pres">
      <dgm:prSet presAssocID="{59F51C92-8036-4A6C-8315-CBFF171F8624}" presName="linearProcess" presStyleCnt="0"/>
      <dgm:spPr/>
    </dgm:pt>
    <dgm:pt modelId="{843D3511-6DA0-4E05-8927-A44AB61ABF00}" type="pres">
      <dgm:prSet presAssocID="{30434745-8F41-4A01-A533-63DD8403F2C5}" presName="textNode" presStyleLbl="node1" presStyleIdx="0" presStyleCnt="3">
        <dgm:presLayoutVars>
          <dgm:bulletEnabled val="1"/>
        </dgm:presLayoutVars>
      </dgm:prSet>
      <dgm:spPr/>
    </dgm:pt>
    <dgm:pt modelId="{7B2A8CD6-3390-45B6-9C62-36F8484E3E5D}" type="pres">
      <dgm:prSet presAssocID="{34C6FB1E-599F-4BBC-897F-E4AF20363F91}" presName="sibTrans" presStyleCnt="0"/>
      <dgm:spPr/>
    </dgm:pt>
    <dgm:pt modelId="{8E1FAFD2-27FC-4446-8CF5-48177AE301CD}" type="pres">
      <dgm:prSet presAssocID="{BF28402D-9F26-4D4D-8659-187A22AE08BC}" presName="textNode" presStyleLbl="node1" presStyleIdx="1" presStyleCnt="3">
        <dgm:presLayoutVars>
          <dgm:bulletEnabled val="1"/>
        </dgm:presLayoutVars>
      </dgm:prSet>
      <dgm:spPr/>
    </dgm:pt>
    <dgm:pt modelId="{5D53EECA-99B1-46AF-AFD7-E93140D77D81}" type="pres">
      <dgm:prSet presAssocID="{7E65B3A0-70B2-4C98-9A08-9AFEBD3E0733}" presName="sibTrans" presStyleCnt="0"/>
      <dgm:spPr/>
    </dgm:pt>
    <dgm:pt modelId="{D44FA330-2421-43AA-A3B9-DE4ECEE2A580}" type="pres">
      <dgm:prSet presAssocID="{3154A7A2-CA84-4918-917E-BE239301F008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3E4F1022-0A01-49FF-9683-1B94C3132BF7}" srcId="{59F51C92-8036-4A6C-8315-CBFF171F8624}" destId="{BF28402D-9F26-4D4D-8659-187A22AE08BC}" srcOrd="1" destOrd="0" parTransId="{D2FC7A47-7CFC-442F-898D-BE44314D69FC}" sibTransId="{7E65B3A0-70B2-4C98-9A08-9AFEBD3E0733}"/>
    <dgm:cxn modelId="{6C0A5431-CC44-4631-8C2D-242192257B6C}" type="presOf" srcId="{3154A7A2-CA84-4918-917E-BE239301F008}" destId="{D44FA330-2421-43AA-A3B9-DE4ECEE2A580}" srcOrd="0" destOrd="0" presId="urn:microsoft.com/office/officeart/2005/8/layout/hProcess9"/>
    <dgm:cxn modelId="{E61C8557-05F4-4D87-9388-6AD978E0543A}" type="presOf" srcId="{59F51C92-8036-4A6C-8315-CBFF171F8624}" destId="{470AA71F-0370-4D2D-B497-CA2BF4C6590B}" srcOrd="0" destOrd="0" presId="urn:microsoft.com/office/officeart/2005/8/layout/hProcess9"/>
    <dgm:cxn modelId="{C4FFBA92-5F57-4C84-AD32-3DDF0E03668F}" srcId="{59F51C92-8036-4A6C-8315-CBFF171F8624}" destId="{3154A7A2-CA84-4918-917E-BE239301F008}" srcOrd="2" destOrd="0" parTransId="{699B2E5E-12EE-4C0D-B081-65FD85AA1873}" sibTransId="{C0EC04DD-F2D7-4315-8693-1437158E5548}"/>
    <dgm:cxn modelId="{1FF9A7A9-55AB-43BA-B874-9B9C4ED30919}" type="presOf" srcId="{30434745-8F41-4A01-A533-63DD8403F2C5}" destId="{843D3511-6DA0-4E05-8927-A44AB61ABF00}" srcOrd="0" destOrd="0" presId="urn:microsoft.com/office/officeart/2005/8/layout/hProcess9"/>
    <dgm:cxn modelId="{889B3FAB-3674-4310-A028-039B23541711}" srcId="{59F51C92-8036-4A6C-8315-CBFF171F8624}" destId="{30434745-8F41-4A01-A533-63DD8403F2C5}" srcOrd="0" destOrd="0" parTransId="{6F15D280-4A93-4899-BA86-0197543657F9}" sibTransId="{34C6FB1E-599F-4BBC-897F-E4AF20363F91}"/>
    <dgm:cxn modelId="{594946FF-3F1A-45C7-89A4-08A958FB9046}" type="presOf" srcId="{BF28402D-9F26-4D4D-8659-187A22AE08BC}" destId="{8E1FAFD2-27FC-4446-8CF5-48177AE301CD}" srcOrd="0" destOrd="0" presId="urn:microsoft.com/office/officeart/2005/8/layout/hProcess9"/>
    <dgm:cxn modelId="{F2F08BDF-3076-46E3-B718-1D25DD9F8477}" type="presParOf" srcId="{470AA71F-0370-4D2D-B497-CA2BF4C6590B}" destId="{B3E71898-3EDD-40AE-945A-A5574CDD7754}" srcOrd="0" destOrd="0" presId="urn:microsoft.com/office/officeart/2005/8/layout/hProcess9"/>
    <dgm:cxn modelId="{099BA152-186B-4D97-9764-B01545B1CD7A}" type="presParOf" srcId="{470AA71F-0370-4D2D-B497-CA2BF4C6590B}" destId="{73FB086E-5351-4319-A6CA-1434EBFE4AEA}" srcOrd="1" destOrd="0" presId="urn:microsoft.com/office/officeart/2005/8/layout/hProcess9"/>
    <dgm:cxn modelId="{B3D1585A-E1EF-4AF2-BB2D-65BD18A41AB3}" type="presParOf" srcId="{73FB086E-5351-4319-A6CA-1434EBFE4AEA}" destId="{843D3511-6DA0-4E05-8927-A44AB61ABF00}" srcOrd="0" destOrd="0" presId="urn:microsoft.com/office/officeart/2005/8/layout/hProcess9"/>
    <dgm:cxn modelId="{1F32B198-294B-4EC9-BD4B-4AE176006F94}" type="presParOf" srcId="{73FB086E-5351-4319-A6CA-1434EBFE4AEA}" destId="{7B2A8CD6-3390-45B6-9C62-36F8484E3E5D}" srcOrd="1" destOrd="0" presId="urn:microsoft.com/office/officeart/2005/8/layout/hProcess9"/>
    <dgm:cxn modelId="{B49765E7-0D4E-4E48-8D78-6851550AF564}" type="presParOf" srcId="{73FB086E-5351-4319-A6CA-1434EBFE4AEA}" destId="{8E1FAFD2-27FC-4446-8CF5-48177AE301CD}" srcOrd="2" destOrd="0" presId="urn:microsoft.com/office/officeart/2005/8/layout/hProcess9"/>
    <dgm:cxn modelId="{10FAB9DE-2730-41F5-AD69-3C3982F1081E}" type="presParOf" srcId="{73FB086E-5351-4319-A6CA-1434EBFE4AEA}" destId="{5D53EECA-99B1-46AF-AFD7-E93140D77D81}" srcOrd="3" destOrd="0" presId="urn:microsoft.com/office/officeart/2005/8/layout/hProcess9"/>
    <dgm:cxn modelId="{0137D39A-900B-44A0-B3C6-B2D77EC990AC}" type="presParOf" srcId="{73FB086E-5351-4319-A6CA-1434EBFE4AEA}" destId="{D44FA330-2421-43AA-A3B9-DE4ECEE2A580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E71898-3EDD-40AE-945A-A5574CDD7754}">
      <dsp:nvSpPr>
        <dsp:cNvPr id="0" name=""/>
        <dsp:cNvSpPr/>
      </dsp:nvSpPr>
      <dsp:spPr>
        <a:xfrm>
          <a:off x="456914" y="0"/>
          <a:ext cx="5178366" cy="2700962"/>
        </a:xfrm>
        <a:prstGeom prst="rightArrow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3D3511-6DA0-4E05-8927-A44AB61ABF00}">
      <dsp:nvSpPr>
        <dsp:cNvPr id="0" name=""/>
        <dsp:cNvSpPr/>
      </dsp:nvSpPr>
      <dsp:spPr>
        <a:xfrm>
          <a:off x="0" y="810288"/>
          <a:ext cx="1827658" cy="108038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600" b="1" kern="1200" dirty="0">
              <a:solidFill>
                <a:srgbClr val="FF0066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筆試</a:t>
          </a:r>
          <a:endParaRPr lang="zh-TW" altLang="en-US" sz="3600" kern="1200" dirty="0">
            <a:solidFill>
              <a:srgbClr val="FF0066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2740" y="863028"/>
        <a:ext cx="1722178" cy="974904"/>
      </dsp:txXfrm>
    </dsp:sp>
    <dsp:sp modelId="{8E1FAFD2-27FC-4446-8CF5-48177AE301CD}">
      <dsp:nvSpPr>
        <dsp:cNvPr id="0" name=""/>
        <dsp:cNvSpPr/>
      </dsp:nvSpPr>
      <dsp:spPr>
        <a:xfrm>
          <a:off x="2132268" y="810288"/>
          <a:ext cx="1827658" cy="108038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b="1" kern="1200" dirty="0">
              <a:solidFill>
                <a:srgbClr val="FF0066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資格審查</a:t>
          </a:r>
          <a:endParaRPr lang="en-US" altLang="zh-TW" sz="2800" b="1" kern="1200" dirty="0">
            <a:solidFill>
              <a:srgbClr val="FF0066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185008" y="863028"/>
        <a:ext cx="1722178" cy="974904"/>
      </dsp:txXfrm>
    </dsp:sp>
    <dsp:sp modelId="{D44FA330-2421-43AA-A3B9-DE4ECEE2A580}">
      <dsp:nvSpPr>
        <dsp:cNvPr id="0" name=""/>
        <dsp:cNvSpPr/>
      </dsp:nvSpPr>
      <dsp:spPr>
        <a:xfrm>
          <a:off x="4264537" y="810288"/>
          <a:ext cx="1827658" cy="108038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600" b="1" kern="1200" dirty="0">
              <a:solidFill>
                <a:srgbClr val="FF0066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面試</a:t>
          </a:r>
          <a:endParaRPr lang="en-US" altLang="zh-TW" sz="3600" b="1" kern="1200" dirty="0">
            <a:solidFill>
              <a:srgbClr val="FF0066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317277" y="863028"/>
        <a:ext cx="1722178" cy="9749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869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838" y="1"/>
            <a:ext cx="2949787" cy="49869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2EF024F4-C99D-4B13-9C53-FE7689DA1B7A}" type="datetimeFigureOut">
              <a:rPr lang="zh-TW" altLang="en-US" smtClean="0"/>
              <a:t>2022/8/25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720" y="4783308"/>
            <a:ext cx="5445760" cy="3913614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B7FEC7EC-A287-4C60-B081-BB822D5981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9891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台電公司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111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學年度大學及研究所獎學金甄選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</a:p>
          <a:p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台電公司目前每年均透過設置「大學及研究所獎學金甄選」機制，透過在學期間對具潛力、且符合本公司專業領域專長之學生進行羅致與培育，以彌補公開招考之不足，並確保人力來源之多元性。現場許多電力工程領域優秀在學學生，皆是本甄選主要招募對象。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經甄選錄取獎學金者，研究所碩士班「每學期」核發「５萬元獎學金」，畢業</a:t>
            </a:r>
            <a:r>
              <a:rPr lang="zh-TW" altLang="en-US" sz="1400">
                <a:latin typeface="微軟正黑體" panose="020B0604030504040204" pitchFamily="34" charset="-120"/>
                <a:ea typeface="微軟正黑體" panose="020B0604030504040204" pitchFamily="34" charset="-120"/>
              </a:rPr>
              <a:t>後更可以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直接進入台電公司服務，發揮所長。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(111)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學年度電網、電驛類獎學金分別設置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22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名及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19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名，報名期間為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111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21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日至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日，歡迎鼓勵符合資格之優秀學生踴躍報考，詳請掃描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QRCODE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，可連至甄選網站下載簡章。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EC7EC-A287-4C60-B081-BB822D59816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6747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申請資格條件及甄選流程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</a:p>
          <a:p>
            <a:endParaRPr lang="en-US" altLang="zh-TW" sz="1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資格條件：</a:t>
            </a:r>
            <a:endParaRPr lang="en-US" altLang="zh-TW" sz="1400" b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電機與電子工程學類等相關系所碩一、碩二在學學生</a:t>
            </a:r>
            <a:endParaRPr lang="en-US" altLang="zh-TW" sz="1400" b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defTabSz="883219">
              <a:defRPr/>
            </a:pPr>
            <a:r>
              <a:rPr lang="en-US" altLang="zh-TW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申請時以有學業成績之「最近前２學期」學業成績，每科均須及格且前</a:t>
            </a:r>
            <a:r>
              <a:rPr lang="en-US" altLang="zh-TW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學期之各學期平均成績</a:t>
            </a:r>
            <a:r>
              <a:rPr lang="en-US" altLang="zh-TW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75</a:t>
            </a:r>
            <a:r>
              <a:rPr lang="zh-TW" altLang="en-US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分以上或班上前</a:t>
            </a:r>
            <a:r>
              <a:rPr lang="en-US" altLang="zh-TW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分之</a:t>
            </a:r>
            <a:r>
              <a:rPr lang="en-US" altLang="zh-TW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內。</a:t>
            </a:r>
            <a:endParaRPr lang="en-US" altLang="zh-TW" sz="1400" b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修畢簡章所規定課程</a:t>
            </a:r>
            <a:r>
              <a:rPr lang="en-US" altLang="zh-TW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修課要求如後述</a:t>
            </a:r>
            <a:r>
              <a:rPr lang="en-US" altLang="zh-TW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1400" b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1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甄選流程：</a:t>
            </a:r>
            <a:endParaRPr lang="en-US" altLang="zh-TW" sz="1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分為筆試、資格審查及面試等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階段，將於甄選網站公告。</a:t>
            </a:r>
            <a:endParaRPr lang="en-US" altLang="zh-TW" sz="1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308">
              <a:defRPr/>
            </a:pPr>
            <a:fld id="{B7FEC7EC-A287-4C60-B081-BB822D598162}" type="slidenum">
              <a:rPr lang="zh-TW" altLang="en-US">
                <a:solidFill>
                  <a:prstClr val="black"/>
                </a:solidFill>
                <a:latin typeface="Calibri" panose="020F0502020204030204"/>
                <a:ea typeface="新細明體" panose="02020500000000000000" pitchFamily="18" charset="-120"/>
              </a:rPr>
              <a:pPr defTabSz="914308">
                <a:defRPr/>
              </a:pPr>
              <a:t>2</a:t>
            </a:fld>
            <a:endParaRPr lang="zh-TW" altLang="en-US">
              <a:solidFill>
                <a:prstClr val="black"/>
              </a:solidFill>
              <a:latin typeface="Calibri" panose="020F0502020204030204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548132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400" baseline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1400" baseline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電網規劃分析與控制運轉</a:t>
            </a:r>
            <a:r>
              <a:rPr lang="en-US" altLang="zh-TW" sz="1400" baseline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名額：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22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名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筆試專業科目：電力工程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申請前於專科以上學歷修畢電力系統、電機機械各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學分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獲錄取後，畢業前除須繳交電力系統相關議題之論文，另須修畢如表列指定課程任２科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defTabSz="914308">
              <a:defRPr/>
            </a:pP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EC7EC-A287-4C60-B081-BB822D598162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43744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400" baseline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1400" baseline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電驛</a:t>
            </a:r>
            <a:r>
              <a:rPr lang="en-US" altLang="zh-TW" sz="1400" baseline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名額：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19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名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筆試專業科目：電路學及電子學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申請前於專科以上學歷修畢甲類或乙類課程任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科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獲錄取後，畢業前除須繳交保護電驛、通訊或電力工程相關議題之論文，另須修畢如表列指定課程甲類任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科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乙類任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科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丙類任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科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defTabSz="914308">
              <a:defRPr/>
            </a:pP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EC7EC-A287-4C60-B081-BB822D598162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562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8BE6BDA-1D84-4028-80D3-DE79621AF4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E767939-228A-481B-AB52-E948A1E22F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BC04986-639E-43DE-93C5-588A3C06B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72DA-C774-4DFB-8898-166DFC44B3D6}" type="datetimeFigureOut">
              <a:rPr lang="zh-TW" altLang="en-US" smtClean="0"/>
              <a:t>2022/8/25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21EA073-07AB-4EF8-AF60-F8EA00592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00D49F0-B878-4D73-B983-2D99DE7B4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3F4C-E8FC-4C8E-8933-911F92F338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9970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CA97922-03B3-42ED-B366-25A6F9B63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4E8EA8E-5371-45E5-8C58-1B0DD512E0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1BB63F1-F511-4224-AC5D-E0B1BE78F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72DA-C774-4DFB-8898-166DFC44B3D6}" type="datetimeFigureOut">
              <a:rPr lang="zh-TW" altLang="en-US" smtClean="0"/>
              <a:t>2022/8/25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781323A-1EA1-4A78-9B5C-E24AC4024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8A30C20-8777-46DA-B24E-30A6EA767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3F4C-E8FC-4C8E-8933-911F92F338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4231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7B751130-2F24-4BC1-8352-294254D5CA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98EB7F8-0D62-46F6-B259-F61711E99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7BBB993-9D2D-4CF3-B271-6C8D24282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72DA-C774-4DFB-8898-166DFC44B3D6}" type="datetimeFigureOut">
              <a:rPr lang="zh-TW" altLang="en-US" smtClean="0"/>
              <a:t>2022/8/25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F759690-EE9F-45C0-B902-D2DEE1CE1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B2AA97B-396F-476F-9C9E-F6B3CBAD0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3F4C-E8FC-4C8E-8933-911F92F338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8268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824ADE5-176C-4917-966E-602D6B3DC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7E6F29A-01FF-42D6-B27A-2B6D6AC95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DCA99B3-B53A-4342-9946-FB6FD54EB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72DA-C774-4DFB-8898-166DFC44B3D6}" type="datetimeFigureOut">
              <a:rPr lang="zh-TW" altLang="en-US" smtClean="0"/>
              <a:t>2022/8/25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5302FC1-5CB3-48BD-A305-1DD639C07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D9BA8A0-9E54-4B81-BB19-C9BF66AEA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3F4C-E8FC-4C8E-8933-911F92F338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1979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16B550E-903B-4286-868D-6C9CBAA6F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BE74EF6-FDB5-4F4A-B92C-62632CC463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1D38DA4-708E-487F-9092-D8203695D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72DA-C774-4DFB-8898-166DFC44B3D6}" type="datetimeFigureOut">
              <a:rPr lang="zh-TW" altLang="en-US" smtClean="0"/>
              <a:t>2022/8/25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CC16019-A185-4EA9-A34E-1DDC06EE3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9501FCC-B77F-4B33-95E6-2E41BEEF4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3F4C-E8FC-4C8E-8933-911F92F338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1226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91AAEE-EAAF-428E-B84A-CEB7E9175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67CD8ED-E57A-4763-93C5-B6704F8FB0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EB8CACC-CA60-44CD-9B5F-30991B5BD1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80F25E2-AC46-452C-BED8-2B8443284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72DA-C774-4DFB-8898-166DFC44B3D6}" type="datetimeFigureOut">
              <a:rPr lang="zh-TW" altLang="en-US" smtClean="0"/>
              <a:t>2022/8/25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B53FF33-3C15-44EA-BDB8-9F872EA40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DBBAFF2-0FFF-45B1-AE72-CB35A0DC3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3F4C-E8FC-4C8E-8933-911F92F338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9212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B0A42B-87AF-40C0-9493-DBD157073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A5D827F-B2FD-4D7C-8C42-A1399326F1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7F6FAFA-C7EB-4A3C-AC78-FC796DFD44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5FF1DA2E-56A8-415A-AB90-522373E9E8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3450D547-CB40-43DE-8694-0D5DCDB22F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F80130CA-0CC4-4486-AEC3-251778182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72DA-C774-4DFB-8898-166DFC44B3D6}" type="datetimeFigureOut">
              <a:rPr lang="zh-TW" altLang="en-US" smtClean="0"/>
              <a:t>2022/8/25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7BCE8BB8-8C96-492F-8233-554C8577C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49246DE0-4A17-40A2-AD0B-E856DE59E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3F4C-E8FC-4C8E-8933-911F92F338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2096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10BBA5-45F8-4898-BE61-040E84F4A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D20C1167-2604-44B5-B726-C91D736C7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72DA-C774-4DFB-8898-166DFC44B3D6}" type="datetimeFigureOut">
              <a:rPr lang="zh-TW" altLang="en-US" smtClean="0"/>
              <a:t>2022/8/25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A2BCD82C-4045-4C9D-A0AC-B87E2EAF5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A0F0B1F0-B78C-444B-BB26-0698DF8A7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3F4C-E8FC-4C8E-8933-911F92F338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8518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EC5F58AD-0BBD-43FF-A781-E489F56E0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72DA-C774-4DFB-8898-166DFC44B3D6}" type="datetimeFigureOut">
              <a:rPr lang="zh-TW" altLang="en-US" smtClean="0"/>
              <a:t>2022/8/25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9AAB2642-40A2-4204-8D6F-82AEB1422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E17F2CA-8B42-4305-A1DE-5BB532ED6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3F4C-E8FC-4C8E-8933-911F92F338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4649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F18D3D0-6910-4D4C-8F3B-24345E687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D934E82-F0DE-4052-AF68-D0C228238F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D0C76FD-FBB1-43CE-952D-0D40EC409E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5271F89-49BD-4009-B4D0-EF3532666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72DA-C774-4DFB-8898-166DFC44B3D6}" type="datetimeFigureOut">
              <a:rPr lang="zh-TW" altLang="en-US" smtClean="0"/>
              <a:t>2022/8/25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1F39170-32E5-4F1C-A623-0FF4D1E56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4FE873E-2412-42D3-B5F9-DAB2D5821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3F4C-E8FC-4C8E-8933-911F92F338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0310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A351AED-235A-4F7B-9DBB-771DE2A34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9B5EC3B7-8C6C-422B-80ED-4B500A974D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061A50F-8B66-46B6-90EF-891F362440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1524806-4378-40C6-93AC-52A3CF7B9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72DA-C774-4DFB-8898-166DFC44B3D6}" type="datetimeFigureOut">
              <a:rPr lang="zh-TW" altLang="en-US" smtClean="0"/>
              <a:t>2022/8/25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45EED6D-EDCF-4896-9C7A-475C8921D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D7DF5F4-F28A-4983-B44E-5DAA12C2B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3F4C-E8FC-4C8E-8933-911F92F338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8262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496FC80B-62B2-4125-8190-BF968760F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FFCAEAC-BCFD-46B0-A54F-1EE26A655B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2ACD7B1-ABD5-4F91-ABD6-656560F66C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D72DA-C774-4DFB-8898-166DFC44B3D6}" type="datetimeFigureOut">
              <a:rPr lang="zh-TW" altLang="en-US" smtClean="0"/>
              <a:t>2022/8/25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FA2170D-B169-4AAC-AB16-740DB7859A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8BAA04B-8B32-4045-B339-144D41B88B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93F4C-E8FC-4C8E-8933-911F92F338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350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1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EECC9CCA-71D4-4FD0-A71E-F89D729ACF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59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7860172" cy="6858000"/>
          </a:xfrm>
          <a:prstGeom prst="rect">
            <a:avLst/>
          </a:prstGeom>
        </p:spPr>
      </p:pic>
      <p:pic>
        <p:nvPicPr>
          <p:cNvPr id="15" name="圖片 1">
            <a:extLst>
              <a:ext uri="{FF2B5EF4-FFF2-40B4-BE49-F238E27FC236}">
                <a16:creationId xmlns:a16="http://schemas.microsoft.com/office/drawing/2014/main" id="{95A26184-7889-4D25-8604-D16A43B91B85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74" t="8757" r="8153" b="6806"/>
          <a:stretch/>
        </p:blipFill>
        <p:spPr bwMode="auto">
          <a:xfrm>
            <a:off x="8929019" y="4398521"/>
            <a:ext cx="2194134" cy="2251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文字方塊 2">
            <a:extLst>
              <a:ext uri="{FF2B5EF4-FFF2-40B4-BE49-F238E27FC236}">
                <a16:creationId xmlns:a16="http://schemas.microsoft.com/office/drawing/2014/main" id="{AC643794-1834-40B2-9071-CF9D89482B2B}"/>
              </a:ext>
            </a:extLst>
          </p:cNvPr>
          <p:cNvSpPr txBox="1"/>
          <p:nvPr/>
        </p:nvSpPr>
        <p:spPr>
          <a:xfrm>
            <a:off x="7860172" y="345387"/>
            <a:ext cx="433182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微軟正黑體" panose="020B0604030504040204" pitchFamily="34" charset="-120"/>
              <a:buChar char="◢"/>
            </a:pPr>
            <a:r>
              <a:rPr lang="zh-TW" altLang="en-US" sz="3600" b="1" dirty="0">
                <a:solidFill>
                  <a:srgbClr val="009EA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電網規劃分析與</a:t>
            </a:r>
            <a:br>
              <a:rPr lang="en-US" altLang="zh-TW" sz="3600" b="1" dirty="0">
                <a:solidFill>
                  <a:srgbClr val="009EA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600" b="1" dirty="0">
                <a:solidFill>
                  <a:srgbClr val="009EA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控制運轉</a:t>
            </a:r>
          </a:p>
          <a:p>
            <a:pPr marL="342900" indent="-342900">
              <a:buFont typeface="微軟正黑體" panose="020B0604030504040204" pitchFamily="34" charset="-120"/>
              <a:buChar char="◢"/>
            </a:pPr>
            <a:r>
              <a:rPr lang="zh-TW" altLang="en-US" sz="3600" b="1" dirty="0">
                <a:solidFill>
                  <a:srgbClr val="009EA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電驛</a:t>
            </a:r>
            <a:endParaRPr lang="en-US" altLang="zh-TW" sz="3600" b="1" dirty="0">
              <a:solidFill>
                <a:srgbClr val="009EAD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微軟正黑體" panose="020B0604030504040204" pitchFamily="34" charset="-120"/>
              <a:buChar char="◢"/>
            </a:pPr>
            <a:r>
              <a:rPr lang="zh-TW" altLang="en-US" sz="3600" b="1" dirty="0">
                <a:solidFill>
                  <a:srgbClr val="009EA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每學期核發</a:t>
            </a:r>
            <a:r>
              <a:rPr lang="en-US" altLang="zh-TW" sz="36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3600" b="1" dirty="0">
                <a:solidFill>
                  <a:srgbClr val="009EA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萬元</a:t>
            </a:r>
            <a:endParaRPr lang="en-US" altLang="zh-TW" sz="3600" b="1" dirty="0">
              <a:solidFill>
                <a:srgbClr val="009EAD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微軟正黑體" panose="020B0604030504040204" pitchFamily="34" charset="-120"/>
              <a:buChar char="◢"/>
            </a:pPr>
            <a:r>
              <a:rPr lang="zh-TW" altLang="en-US" sz="3600" b="1" dirty="0">
                <a:solidFill>
                  <a:srgbClr val="009EA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報名時間：</a:t>
            </a:r>
            <a:br>
              <a:rPr lang="en-US" altLang="zh-TW" sz="3600" b="1" dirty="0">
                <a:solidFill>
                  <a:srgbClr val="009EA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36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111</a:t>
            </a:r>
            <a:r>
              <a:rPr lang="zh-TW" altLang="en-US" sz="36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36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en-US" sz="36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36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21</a:t>
            </a:r>
            <a:r>
              <a:rPr lang="zh-TW" altLang="en-US" sz="36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日 至</a:t>
            </a:r>
            <a:br>
              <a:rPr lang="en-US" altLang="zh-TW" sz="36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36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111</a:t>
            </a:r>
            <a:r>
              <a:rPr lang="zh-TW" altLang="en-US" sz="36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36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en-US" sz="36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36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sz="36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43387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1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方塊 6">
            <a:extLst>
              <a:ext uri="{FF2B5EF4-FFF2-40B4-BE49-F238E27FC236}">
                <a16:creationId xmlns:a16="http://schemas.microsoft.com/office/drawing/2014/main" id="{328B103B-CDB6-4F01-AA09-A9EEBEEDB224}"/>
              </a:ext>
            </a:extLst>
          </p:cNvPr>
          <p:cNvSpPr txBox="1"/>
          <p:nvPr/>
        </p:nvSpPr>
        <p:spPr>
          <a:xfrm>
            <a:off x="912635" y="131968"/>
            <a:ext cx="10012292" cy="11135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800" b="1" i="0" u="none" strike="noStrike" kern="1200" cap="all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獎學金甄選申請</a:t>
            </a:r>
            <a:r>
              <a:rPr kumimoji="0" lang="zh-TW" altLang="en-US" sz="4800" b="1" i="0" u="none" strike="noStrike" kern="1200" cap="all" spc="0" normalizeH="0" baseline="0" noProof="0" dirty="0">
                <a:ln>
                  <a:noFill/>
                </a:ln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資格條件</a:t>
            </a:r>
            <a:r>
              <a:rPr kumimoji="0" lang="zh-TW" altLang="en-US" sz="4800" b="1" i="0" u="none" strike="noStrike" kern="1200" cap="all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及</a:t>
            </a:r>
            <a:r>
              <a:rPr kumimoji="0" lang="zh-TW" altLang="en-US" sz="4800" b="1" i="0" u="none" strike="noStrike" kern="1200" cap="all" spc="0" normalizeH="0" baseline="0" noProof="0" dirty="0">
                <a:ln>
                  <a:noFill/>
                </a:ln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甄選流程</a:t>
            </a:r>
            <a:endParaRPr kumimoji="0" lang="en-US" altLang="zh-TW" sz="4800" b="1" i="0" u="none" strike="noStrike" kern="1200" cap="all" spc="0" normalizeH="0" baseline="0" noProof="0" dirty="0">
              <a:ln>
                <a:noFill/>
              </a:ln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grpSp>
        <p:nvGrpSpPr>
          <p:cNvPr id="3" name="群組 2">
            <a:extLst>
              <a:ext uri="{FF2B5EF4-FFF2-40B4-BE49-F238E27FC236}">
                <a16:creationId xmlns:a16="http://schemas.microsoft.com/office/drawing/2014/main" id="{C1F3F6A4-6D8A-4E8C-BA18-7B544FA834E1}"/>
              </a:ext>
            </a:extLst>
          </p:cNvPr>
          <p:cNvGrpSpPr/>
          <p:nvPr/>
        </p:nvGrpSpPr>
        <p:grpSpPr>
          <a:xfrm>
            <a:off x="5152930" y="1989580"/>
            <a:ext cx="6772520" cy="3601389"/>
            <a:chOff x="202053" y="3341077"/>
            <a:chExt cx="7988004" cy="2142526"/>
          </a:xfrm>
        </p:grpSpPr>
        <p:graphicFrame>
          <p:nvGraphicFramePr>
            <p:cNvPr id="8" name="資料庫圖表 7">
              <a:extLst>
                <a:ext uri="{FF2B5EF4-FFF2-40B4-BE49-F238E27FC236}">
                  <a16:creationId xmlns:a16="http://schemas.microsoft.com/office/drawing/2014/main" id="{8A48028B-99D5-4C1A-83D5-3CB5C4E17395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160114884"/>
                </p:ext>
              </p:extLst>
            </p:nvPr>
          </p:nvGraphicFramePr>
          <p:xfrm>
            <a:off x="512444" y="3341077"/>
            <a:ext cx="7185580" cy="160684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9" name="文字方塊 8">
              <a:extLst>
                <a:ext uri="{FF2B5EF4-FFF2-40B4-BE49-F238E27FC236}">
                  <a16:creationId xmlns:a16="http://schemas.microsoft.com/office/drawing/2014/main" id="{286B8003-7732-43E1-992B-8148B5E653BF}"/>
                </a:ext>
              </a:extLst>
            </p:cNvPr>
            <p:cNvSpPr txBox="1"/>
            <p:nvPr/>
          </p:nvSpPr>
          <p:spPr>
            <a:xfrm>
              <a:off x="202053" y="4842748"/>
              <a:ext cx="3104156" cy="6408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3200" b="1" dirty="0">
                  <a:solidFill>
                    <a:srgbClr val="FF006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111</a:t>
              </a:r>
              <a:r>
                <a:rPr lang="zh-TW" altLang="en-US" sz="3200" b="1" dirty="0">
                  <a:solidFill>
                    <a:srgbClr val="FF006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年</a:t>
              </a:r>
              <a:endParaRPr lang="en-US" altLang="zh-TW" sz="3200" b="1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/>
              <a:r>
                <a:rPr lang="en-US" altLang="zh-TW" sz="3200" b="1" dirty="0">
                  <a:solidFill>
                    <a:srgbClr val="FF006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10</a:t>
              </a:r>
              <a:r>
                <a:rPr lang="zh-TW" altLang="en-US" sz="3200" b="1" dirty="0">
                  <a:solidFill>
                    <a:srgbClr val="FF006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月</a:t>
              </a:r>
              <a:r>
                <a:rPr lang="en-US" altLang="zh-TW" sz="3200" b="1" dirty="0">
                  <a:solidFill>
                    <a:srgbClr val="FF006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15</a:t>
              </a:r>
              <a:r>
                <a:rPr lang="zh-TW" altLang="en-US" sz="3200" b="1" dirty="0">
                  <a:solidFill>
                    <a:srgbClr val="FF006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日</a:t>
              </a:r>
              <a:r>
                <a:rPr lang="en-US" altLang="zh-TW" sz="3200" b="1" dirty="0">
                  <a:solidFill>
                    <a:srgbClr val="FF006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</a:t>
              </a:r>
              <a:r>
                <a:rPr lang="zh-TW" altLang="en-US" sz="3200" b="1" dirty="0">
                  <a:solidFill>
                    <a:srgbClr val="FF006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六</a:t>
              </a:r>
              <a:r>
                <a:rPr lang="en-US" altLang="zh-TW" sz="3200" b="1" dirty="0">
                  <a:solidFill>
                    <a:srgbClr val="FF006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  <a:endParaRPr lang="zh-TW" altLang="en-US" sz="3200" b="1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B24E68CD-B05F-4548-8F76-FBF7CF7DD824}"/>
                </a:ext>
              </a:extLst>
            </p:cNvPr>
            <p:cNvSpPr txBox="1"/>
            <p:nvPr/>
          </p:nvSpPr>
          <p:spPr>
            <a:xfrm>
              <a:off x="5652361" y="4842748"/>
              <a:ext cx="2537696" cy="6408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3200" b="1" dirty="0">
                  <a:solidFill>
                    <a:srgbClr val="FF006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預計</a:t>
              </a:r>
              <a:r>
                <a:rPr lang="en-US" altLang="zh-TW" sz="3200" b="1" dirty="0">
                  <a:solidFill>
                    <a:srgbClr val="FF006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111</a:t>
              </a:r>
              <a:r>
                <a:rPr lang="zh-TW" altLang="en-US" sz="3200" b="1" dirty="0">
                  <a:solidFill>
                    <a:srgbClr val="FF006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年</a:t>
              </a:r>
              <a:endParaRPr lang="en-US" altLang="zh-TW" sz="3200" b="1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/>
              <a:r>
                <a:rPr lang="en-US" altLang="zh-TW" sz="3200" b="1" dirty="0">
                  <a:solidFill>
                    <a:srgbClr val="FF006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12</a:t>
              </a:r>
              <a:r>
                <a:rPr lang="zh-TW" altLang="en-US" sz="3200" b="1" dirty="0">
                  <a:solidFill>
                    <a:srgbClr val="FF006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月上旬</a:t>
              </a:r>
            </a:p>
          </p:txBody>
        </p:sp>
      </p:grp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A37DFBFC-42D4-491F-8915-A2984209508C}"/>
              </a:ext>
            </a:extLst>
          </p:cNvPr>
          <p:cNvCxnSpPr>
            <a:cxnSpLocks/>
          </p:cNvCxnSpPr>
          <p:nvPr/>
        </p:nvCxnSpPr>
        <p:spPr>
          <a:xfrm flipH="1">
            <a:off x="4993082" y="1903303"/>
            <a:ext cx="5846" cy="416897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字方塊 3">
            <a:extLst>
              <a:ext uri="{FF2B5EF4-FFF2-40B4-BE49-F238E27FC236}">
                <a16:creationId xmlns:a16="http://schemas.microsoft.com/office/drawing/2014/main" id="{104427F4-567B-49D8-AECE-B9E0FD245B55}"/>
              </a:ext>
            </a:extLst>
          </p:cNvPr>
          <p:cNvSpPr txBox="1"/>
          <p:nvPr/>
        </p:nvSpPr>
        <p:spPr>
          <a:xfrm>
            <a:off x="532834" y="1582109"/>
            <a:ext cx="44549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資格條件：</a:t>
            </a:r>
            <a:endParaRPr lang="en-US" altLang="zh-TW" sz="3200" b="1" dirty="0">
              <a:solidFill>
                <a:schemeClr val="accent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b="1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電機與電子工程學類等相關系所碩一、碩二在學學生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8815CEEA-A4EF-47A5-8C75-DDCB14079D29}"/>
              </a:ext>
            </a:extLst>
          </p:cNvPr>
          <p:cNvSpPr txBox="1"/>
          <p:nvPr/>
        </p:nvSpPr>
        <p:spPr>
          <a:xfrm>
            <a:off x="5345092" y="1528423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甄選流程：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E3A622BF-B4A5-4B70-8D0A-A63E6F92F25C}"/>
              </a:ext>
            </a:extLst>
          </p:cNvPr>
          <p:cNvSpPr txBox="1"/>
          <p:nvPr/>
        </p:nvSpPr>
        <p:spPr>
          <a:xfrm>
            <a:off x="7367879" y="4513751"/>
            <a:ext cx="26318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3200" b="1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111</a:t>
            </a:r>
            <a:r>
              <a:rPr lang="zh-TW" altLang="en-US" sz="3200" b="1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endParaRPr lang="en-US" altLang="zh-TW" sz="3200" b="1" dirty="0">
              <a:solidFill>
                <a:srgbClr val="FF00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3200" b="1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en-US" sz="3200" b="1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月間</a:t>
            </a:r>
            <a:endParaRPr lang="en-US" altLang="zh-TW" sz="3200" b="1" dirty="0">
              <a:solidFill>
                <a:srgbClr val="FF00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6185F93A-536C-4DAA-B538-5295B8D3C33D}"/>
              </a:ext>
            </a:extLst>
          </p:cNvPr>
          <p:cNvSpPr/>
          <p:nvPr/>
        </p:nvSpPr>
        <p:spPr>
          <a:xfrm>
            <a:off x="665672" y="3181847"/>
            <a:ext cx="4173408" cy="31270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zh-TW" altLang="en-US" sz="26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申請時</a:t>
            </a:r>
            <a:r>
              <a:rPr lang="zh-TW" altLang="en-US" sz="2600" b="1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以有學業成績之最近前</a:t>
            </a:r>
            <a:r>
              <a:rPr lang="en-US" altLang="zh-TW" sz="2600" b="1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600" b="1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學期學業成績計算，每科均須及格</a:t>
            </a:r>
            <a:r>
              <a:rPr lang="zh-TW" altLang="en-US" sz="26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600" b="1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且前</a:t>
            </a:r>
            <a:r>
              <a:rPr lang="en-US" altLang="zh-TW" sz="2600" b="1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600" b="1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學期之各學期平均成績在</a:t>
            </a:r>
            <a:r>
              <a:rPr lang="en-US" altLang="zh-TW" sz="2600" b="1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75</a:t>
            </a:r>
            <a:r>
              <a:rPr lang="zh-TW" altLang="en-US" sz="2600" b="1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分以上</a:t>
            </a:r>
            <a:r>
              <a:rPr lang="zh-TW" altLang="en-US" sz="26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或名次排列在班上前</a:t>
            </a:r>
            <a:r>
              <a:rPr lang="en-US" altLang="zh-TW" sz="26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6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分之</a:t>
            </a:r>
            <a:r>
              <a:rPr lang="en-US" altLang="zh-TW" sz="26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6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以內。</a:t>
            </a:r>
          </a:p>
          <a:p>
            <a:pPr marL="514350" indent="-5143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zh-TW" altLang="en-US" sz="26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修畢簡章規定之課程。</a:t>
            </a:r>
          </a:p>
        </p:txBody>
      </p:sp>
    </p:spTree>
    <p:extLst>
      <p:ext uri="{BB962C8B-B14F-4D97-AF65-F5344CB8AC3E}">
        <p14:creationId xmlns:p14="http://schemas.microsoft.com/office/powerpoint/2010/main" val="3112770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1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>
            <a:extLst>
              <a:ext uri="{FF2B5EF4-FFF2-40B4-BE49-F238E27FC236}">
                <a16:creationId xmlns:a16="http://schemas.microsoft.com/office/drawing/2014/main" id="{052CF382-3A01-46F4-A9B1-0175F4C22104}"/>
              </a:ext>
            </a:extLst>
          </p:cNvPr>
          <p:cNvSpPr txBox="1">
            <a:spLocks noChangeArrowheads="1"/>
          </p:cNvSpPr>
          <p:nvPr/>
        </p:nvSpPr>
        <p:spPr>
          <a:xfrm>
            <a:off x="338203" y="527388"/>
            <a:ext cx="10722279" cy="742001"/>
          </a:xfrm>
          <a:prstGeom prst="rect">
            <a:avLst/>
          </a:prstGeom>
          <a:noFill/>
          <a:ln w="63500" cmpd="dbl">
            <a:noFill/>
          </a:ln>
        </p:spPr>
        <p:txBody>
          <a:bodyPr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9pPr>
            <a:extLst/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電網規劃分析與控制運轉</a:t>
            </a:r>
            <a:r>
              <a:rPr kumimoji="0" lang="zh-TW" altLang="en-US"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kumimoji="0" lang="en-US" altLang="zh-TW" sz="4000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22</a:t>
            </a:r>
            <a:r>
              <a:rPr kumimoji="0" lang="zh-TW" altLang="en-US" sz="4000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名</a:t>
            </a:r>
            <a:endParaRPr kumimoji="0" lang="en-US" altLang="zh-TW" sz="4000" dirty="0">
              <a:solidFill>
                <a:srgbClr val="FF00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FB637C2C-0634-4317-9ABA-42F2478E5195}"/>
              </a:ext>
            </a:extLst>
          </p:cNvPr>
          <p:cNvSpPr txBox="1"/>
          <p:nvPr/>
        </p:nvSpPr>
        <p:spPr>
          <a:xfrm>
            <a:off x="338202" y="1529298"/>
            <a:ext cx="5757797" cy="1220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buFont typeface="微軟正黑體" panose="020B0604030504040204" pitchFamily="34" charset="-120"/>
              <a:buChar char="◢"/>
            </a:pPr>
            <a:r>
              <a:rPr lang="zh-TW" altLang="en-US" sz="3200" b="1" spc="-120" dirty="0">
                <a:solidFill>
                  <a:srgbClr val="009EA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筆試專業科目：電力工程</a:t>
            </a:r>
            <a:endParaRPr lang="en-US" altLang="zh-TW" sz="3200" b="1" spc="-120" dirty="0">
              <a:solidFill>
                <a:srgbClr val="009EAD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ct val="120000"/>
              </a:lnSpc>
              <a:buFont typeface="微軟正黑體" panose="020B0604030504040204" pitchFamily="34" charset="-120"/>
              <a:buChar char="◢"/>
            </a:pPr>
            <a:r>
              <a:rPr lang="zh-TW" altLang="en-US" sz="3200" b="1" spc="-120" dirty="0">
                <a:solidFill>
                  <a:srgbClr val="009EA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修習課程要求</a:t>
            </a:r>
            <a:endParaRPr lang="en-US" altLang="zh-TW" sz="3200" b="1" spc="-120" dirty="0">
              <a:solidFill>
                <a:schemeClr val="bg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6" name="矩形: 圓角 25">
            <a:extLst>
              <a:ext uri="{FF2B5EF4-FFF2-40B4-BE49-F238E27FC236}">
                <a16:creationId xmlns:a16="http://schemas.microsoft.com/office/drawing/2014/main" id="{2262DED6-3FEC-4621-B5F9-A3DF2AF5B3E5}"/>
              </a:ext>
            </a:extLst>
          </p:cNvPr>
          <p:cNvSpPr/>
          <p:nvPr/>
        </p:nvSpPr>
        <p:spPr>
          <a:xfrm>
            <a:off x="914400" y="2895600"/>
            <a:ext cx="10620374" cy="1058971"/>
          </a:xfrm>
          <a:prstGeom prst="roundRect">
            <a:avLst/>
          </a:prstGeom>
          <a:solidFill>
            <a:srgbClr val="2E75B6"/>
          </a:solidFill>
          <a:ln w="38100">
            <a:solidFill>
              <a:srgbClr val="2E75B6"/>
            </a:solidFill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52000" tIns="68874" rIns="68874" bIns="68874" anchor="ctr"/>
          <a:lstStyle/>
          <a:p>
            <a:pPr algn="ctr" defTabSz="355600">
              <a:lnSpc>
                <a:spcPct val="120000"/>
              </a:lnSpc>
              <a:buSzPct val="50000"/>
            </a:pPr>
            <a:r>
              <a:rPr kumimoji="1" lang="zh-TW" altLang="en-US" sz="3600" b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申請前</a:t>
            </a:r>
            <a:r>
              <a:rPr kumimoji="1" lang="zh-TW" altLang="en-US" sz="3600" b="1" dirty="0">
                <a:ln w="0"/>
                <a:solidFill>
                  <a:srgbClr val="F8F0D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修畢</a:t>
            </a:r>
            <a:r>
              <a:rPr kumimoji="1" lang="zh-TW" altLang="en-US" sz="3600" b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電力系統、電機機械</a:t>
            </a:r>
          </a:p>
        </p:txBody>
      </p:sp>
      <p:sp>
        <p:nvSpPr>
          <p:cNvPr id="27" name="矩形: 圓角 26">
            <a:extLst>
              <a:ext uri="{FF2B5EF4-FFF2-40B4-BE49-F238E27FC236}">
                <a16:creationId xmlns:a16="http://schemas.microsoft.com/office/drawing/2014/main" id="{9B47BAF7-F2ED-42F9-94E9-3841B037B1BA}"/>
              </a:ext>
            </a:extLst>
          </p:cNvPr>
          <p:cNvSpPr/>
          <p:nvPr/>
        </p:nvSpPr>
        <p:spPr>
          <a:xfrm>
            <a:off x="3970751" y="4237781"/>
            <a:ext cx="7564023" cy="2264619"/>
          </a:xfrm>
          <a:prstGeom prst="roundRect">
            <a:avLst/>
          </a:prstGeom>
          <a:noFill/>
          <a:ln w="38100">
            <a:solidFill>
              <a:srgbClr val="2E75B6"/>
            </a:solidFill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52000" tIns="68874" rIns="68874" bIns="68874" anchor="ctr"/>
          <a:lstStyle/>
          <a:p>
            <a:pPr lvl="1" defTabSz="355600">
              <a:buSzPct val="50000"/>
            </a:pPr>
            <a:r>
              <a:rPr kumimoji="1" lang="zh-TW" altLang="en-US" sz="26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電力系統控制與穩定度、保護電驛、</a:t>
            </a:r>
            <a:br>
              <a:rPr kumimoji="1" lang="en-US" altLang="zh-TW" sz="26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kumimoji="1" lang="zh-TW" altLang="en-US" sz="26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電力電子、高等電力網路規劃及分析、</a:t>
            </a:r>
          </a:p>
          <a:p>
            <a:pPr lvl="1" defTabSz="355600">
              <a:buSzPct val="50000"/>
            </a:pPr>
            <a:r>
              <a:rPr kumimoji="1" lang="zh-TW" altLang="en-US" sz="26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電力系統電腦應用、電力系統控制與運轉、</a:t>
            </a:r>
          </a:p>
          <a:p>
            <a:pPr lvl="1" defTabSz="355600">
              <a:buSzPct val="50000"/>
            </a:pPr>
            <a:r>
              <a:rPr kumimoji="1" lang="zh-TW" altLang="en-US" sz="26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電力系統故障分析、電力系統可靠度、</a:t>
            </a:r>
          </a:p>
          <a:p>
            <a:pPr lvl="1" defTabSz="355600">
              <a:buSzPct val="50000"/>
            </a:pPr>
            <a:r>
              <a:rPr kumimoji="1" lang="zh-TW" altLang="en-US" sz="26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智慧電網、配電系統模擬、配電系統自動化</a:t>
            </a:r>
          </a:p>
        </p:txBody>
      </p:sp>
      <p:sp>
        <p:nvSpPr>
          <p:cNvPr id="28" name="矩形: 圓角 27">
            <a:extLst>
              <a:ext uri="{FF2B5EF4-FFF2-40B4-BE49-F238E27FC236}">
                <a16:creationId xmlns:a16="http://schemas.microsoft.com/office/drawing/2014/main" id="{7F661E5E-9209-4676-A79E-605895BFAFE0}"/>
              </a:ext>
            </a:extLst>
          </p:cNvPr>
          <p:cNvSpPr/>
          <p:nvPr/>
        </p:nvSpPr>
        <p:spPr>
          <a:xfrm>
            <a:off x="914401" y="4237780"/>
            <a:ext cx="3670126" cy="2264619"/>
          </a:xfrm>
          <a:prstGeom prst="roundRect">
            <a:avLst/>
          </a:prstGeom>
          <a:solidFill>
            <a:srgbClr val="2E75B6"/>
          </a:solidFill>
          <a:ln w="38100">
            <a:solidFill>
              <a:srgbClr val="2E75B6"/>
            </a:solidFill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52000" tIns="68874" rIns="68874" bIns="68874" anchor="ctr"/>
          <a:lstStyle/>
          <a:p>
            <a:pPr defTabSz="355600">
              <a:lnSpc>
                <a:spcPct val="120000"/>
              </a:lnSpc>
              <a:buSzPct val="50000"/>
            </a:pPr>
            <a:r>
              <a:rPr kumimoji="1" lang="zh-TW" altLang="en-US" sz="2800" b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畢業前</a:t>
            </a:r>
            <a:endParaRPr kumimoji="1" lang="en-US" altLang="zh-TW" sz="2800" b="1" dirty="0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defTabSz="355600">
              <a:lnSpc>
                <a:spcPct val="120000"/>
              </a:lnSpc>
              <a:buSzPct val="50000"/>
            </a:pPr>
            <a:r>
              <a:rPr kumimoji="1" lang="zh-TW" altLang="en-US" sz="2800" b="1" dirty="0">
                <a:ln w="0"/>
                <a:solidFill>
                  <a:srgbClr val="F8F0D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修畢右列課程任</a:t>
            </a:r>
            <a:r>
              <a:rPr kumimoji="1" lang="en-US" altLang="zh-TW" sz="2800" b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kumimoji="1" lang="zh-TW" altLang="en-US" sz="2800" b="1" dirty="0">
                <a:ln w="0"/>
                <a:solidFill>
                  <a:srgbClr val="F8F0D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科</a:t>
            </a:r>
            <a:br>
              <a:rPr kumimoji="1" lang="en-US" altLang="zh-TW" sz="2800" b="1" dirty="0">
                <a:ln w="0"/>
                <a:solidFill>
                  <a:srgbClr val="F8F0D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kumimoji="1" lang="zh-TW" altLang="en-US" sz="2800" b="1" dirty="0">
                <a:ln w="0"/>
                <a:solidFill>
                  <a:srgbClr val="F8F0D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論文審查</a:t>
            </a:r>
            <a:br>
              <a:rPr kumimoji="1" lang="en-US" altLang="zh-TW" sz="2800" b="1" dirty="0">
                <a:ln w="0"/>
                <a:solidFill>
                  <a:srgbClr val="F8F0D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kumimoji="1" lang="en-US" altLang="zh-TW" b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1" lang="zh-TW" altLang="en-US" b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電力系統相關議題</a:t>
            </a:r>
            <a:r>
              <a:rPr kumimoji="1" lang="en-US" altLang="zh-TW" b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kumimoji="1" lang="en-US" altLang="zh-TW" sz="2800" b="1" dirty="0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756764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1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>
            <a:extLst>
              <a:ext uri="{FF2B5EF4-FFF2-40B4-BE49-F238E27FC236}">
                <a16:creationId xmlns:a16="http://schemas.microsoft.com/office/drawing/2014/main" id="{052CF382-3A01-46F4-A9B1-0175F4C22104}"/>
              </a:ext>
            </a:extLst>
          </p:cNvPr>
          <p:cNvSpPr txBox="1">
            <a:spLocks noChangeArrowheads="1"/>
          </p:cNvSpPr>
          <p:nvPr/>
        </p:nvSpPr>
        <p:spPr>
          <a:xfrm>
            <a:off x="338203" y="527388"/>
            <a:ext cx="10722279" cy="742001"/>
          </a:xfrm>
          <a:prstGeom prst="rect">
            <a:avLst/>
          </a:prstGeom>
          <a:noFill/>
          <a:ln w="63500" cmpd="dbl">
            <a:noFill/>
          </a:ln>
        </p:spPr>
        <p:txBody>
          <a:bodyPr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9pPr>
            <a:extLst/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電驛</a:t>
            </a:r>
            <a:r>
              <a:rPr kumimoji="0" lang="zh-TW" altLang="en-US"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kumimoji="0" lang="en-US" altLang="zh-TW" sz="4000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19</a:t>
            </a:r>
            <a:r>
              <a:rPr kumimoji="0" lang="zh-TW" altLang="en-US" sz="4000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名</a:t>
            </a:r>
            <a:endParaRPr kumimoji="0" lang="en-US" altLang="zh-TW" sz="4000" dirty="0">
              <a:solidFill>
                <a:srgbClr val="FF00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FB637C2C-0634-4317-9ABA-42F2478E5195}"/>
              </a:ext>
            </a:extLst>
          </p:cNvPr>
          <p:cNvSpPr txBox="1"/>
          <p:nvPr/>
        </p:nvSpPr>
        <p:spPr>
          <a:xfrm>
            <a:off x="338202" y="1529298"/>
            <a:ext cx="8119998" cy="1220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buFont typeface="微軟正黑體" panose="020B0604030504040204" pitchFamily="34" charset="-120"/>
              <a:buChar char="◢"/>
            </a:pPr>
            <a:r>
              <a:rPr lang="zh-TW" altLang="en-US" sz="3200" b="1" spc="-120" dirty="0">
                <a:solidFill>
                  <a:srgbClr val="009EA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筆試專業科目：電路學及電子學</a:t>
            </a:r>
            <a:endParaRPr lang="en-US" altLang="zh-TW" sz="3200" b="1" spc="-120" dirty="0">
              <a:solidFill>
                <a:srgbClr val="009EAD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ct val="120000"/>
              </a:lnSpc>
              <a:buFont typeface="微軟正黑體" panose="020B0604030504040204" pitchFamily="34" charset="-120"/>
              <a:buChar char="◢"/>
            </a:pPr>
            <a:r>
              <a:rPr lang="zh-TW" altLang="en-US" sz="3200" b="1" spc="-120" dirty="0">
                <a:solidFill>
                  <a:srgbClr val="009EA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修習課程要求</a:t>
            </a:r>
            <a:endParaRPr lang="en-US" altLang="zh-TW" sz="3200" b="1" spc="-120" dirty="0">
              <a:solidFill>
                <a:schemeClr val="bg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: 圓角 6">
            <a:extLst>
              <a:ext uri="{FF2B5EF4-FFF2-40B4-BE49-F238E27FC236}">
                <a16:creationId xmlns:a16="http://schemas.microsoft.com/office/drawing/2014/main" id="{22A0B971-2C42-4652-A785-2CEDA4CB84DB}"/>
              </a:ext>
            </a:extLst>
          </p:cNvPr>
          <p:cNvSpPr/>
          <p:nvPr/>
        </p:nvSpPr>
        <p:spPr>
          <a:xfrm>
            <a:off x="4660900" y="2990371"/>
            <a:ext cx="7302500" cy="2990512"/>
          </a:xfrm>
          <a:prstGeom prst="roundRect">
            <a:avLst/>
          </a:prstGeom>
          <a:noFill/>
          <a:ln w="38100">
            <a:solidFill>
              <a:srgbClr val="2E75B6"/>
            </a:solidFill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52000" tIns="68874" rIns="68874" bIns="68874" anchor="ctr"/>
          <a:lstStyle/>
          <a:p>
            <a:pPr marL="792000" lvl="1" defTabSz="355600">
              <a:buSzPct val="50000"/>
            </a:pPr>
            <a:r>
              <a:rPr kumimoji="1" lang="zh-TW" altLang="en-US" sz="24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甲類：電力系統、電機機械、電力電子、</a:t>
            </a:r>
            <a:br>
              <a:rPr kumimoji="1" lang="en-US" altLang="zh-TW" sz="24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kumimoji="1" lang="zh-TW" altLang="en-US" sz="24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配電工程、智慧電網</a:t>
            </a:r>
            <a:br>
              <a:rPr kumimoji="1" lang="en-US" altLang="zh-TW" sz="24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kumimoji="1" lang="zh-TW" altLang="en-US" sz="24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乙類：通訊系統、通信</a:t>
            </a:r>
            <a:r>
              <a:rPr kumimoji="1" lang="en-US" altLang="zh-TW" sz="24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1" lang="zh-TW" altLang="en-US" sz="24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訊</a:t>
            </a:r>
            <a:r>
              <a:rPr kumimoji="1" lang="en-US" altLang="zh-TW" sz="24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kumimoji="1" lang="zh-TW" altLang="en-US" sz="24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原理、數位通訊、</a:t>
            </a:r>
            <a:br>
              <a:rPr kumimoji="1" lang="en-US" altLang="zh-TW" sz="24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kumimoji="1" lang="zh-TW" altLang="en-US" sz="24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光纖通訊、無線</a:t>
            </a:r>
            <a:r>
              <a:rPr kumimoji="1" lang="en-US" altLang="zh-TW" sz="24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1" lang="zh-TW" altLang="en-US" sz="24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行動</a:t>
            </a:r>
            <a:r>
              <a:rPr kumimoji="1" lang="en-US" altLang="zh-TW" sz="24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kumimoji="1" lang="zh-TW" altLang="en-US" sz="24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通訊</a:t>
            </a:r>
            <a:endParaRPr kumimoji="1" lang="en-US" altLang="zh-TW" sz="2400" b="1" dirty="0">
              <a:ln w="0"/>
              <a:solidFill>
                <a:srgbClr val="2E75B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92000" lvl="1" defTabSz="355600">
              <a:buSzPct val="50000"/>
            </a:pPr>
            <a:r>
              <a:rPr kumimoji="1" lang="zh-TW" altLang="en-US" sz="24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丙類：保護電驛、電力系統保護電驛、</a:t>
            </a:r>
            <a:br>
              <a:rPr kumimoji="1" lang="en-US" altLang="zh-TW" sz="24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kumimoji="1" lang="en-US" altLang="zh-TW" sz="24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</a:t>
            </a:r>
            <a:r>
              <a:rPr kumimoji="1" lang="zh-TW" altLang="en-US" sz="2400" b="1" spc="-100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電力系統保護與協調、電力測試與保護</a:t>
            </a:r>
          </a:p>
        </p:txBody>
      </p:sp>
      <p:sp>
        <p:nvSpPr>
          <p:cNvPr id="8" name="矩形: 圓角 7">
            <a:extLst>
              <a:ext uri="{FF2B5EF4-FFF2-40B4-BE49-F238E27FC236}">
                <a16:creationId xmlns:a16="http://schemas.microsoft.com/office/drawing/2014/main" id="{7A513E87-7BC7-4D34-A8B0-18CFEABCBE36}"/>
              </a:ext>
            </a:extLst>
          </p:cNvPr>
          <p:cNvSpPr/>
          <p:nvPr/>
        </p:nvSpPr>
        <p:spPr>
          <a:xfrm>
            <a:off x="360298" y="2990371"/>
            <a:ext cx="5392802" cy="2990512"/>
          </a:xfrm>
          <a:prstGeom prst="roundRect">
            <a:avLst>
              <a:gd name="adj" fmla="val 12494"/>
            </a:avLst>
          </a:prstGeom>
          <a:solidFill>
            <a:srgbClr val="2E75B6"/>
          </a:solidFill>
          <a:ln w="38100">
            <a:solidFill>
              <a:srgbClr val="2E75B6"/>
            </a:solidFill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52000" tIns="68874" rIns="68874" bIns="68874" anchor="ctr"/>
          <a:lstStyle/>
          <a:p>
            <a:pPr defTabSz="355600">
              <a:lnSpc>
                <a:spcPct val="120000"/>
              </a:lnSpc>
              <a:buSzPct val="50000"/>
            </a:pPr>
            <a:r>
              <a:rPr kumimoji="1" lang="zh-TW" altLang="en-US" sz="2600" b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申請前</a:t>
            </a:r>
            <a:r>
              <a:rPr kumimoji="1" lang="zh-TW" altLang="en-US" sz="2600" b="1" dirty="0">
                <a:ln w="0"/>
                <a:solidFill>
                  <a:srgbClr val="F8F0D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修畢</a:t>
            </a:r>
            <a:r>
              <a:rPr kumimoji="1" lang="zh-TW" altLang="en-US" sz="2600" b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甲類或乙類</a:t>
            </a:r>
            <a:r>
              <a:rPr kumimoji="1" lang="zh-TW" altLang="en-US" sz="2600" b="1" dirty="0">
                <a:ln w="0"/>
                <a:solidFill>
                  <a:srgbClr val="F8F0D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課程任</a:t>
            </a:r>
            <a:r>
              <a:rPr kumimoji="1" lang="en-US" altLang="zh-TW" sz="2600" b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kumimoji="1" lang="zh-TW" altLang="en-US" sz="2600" b="1" dirty="0">
                <a:ln w="0"/>
                <a:solidFill>
                  <a:srgbClr val="F8F0D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科</a:t>
            </a:r>
            <a:br>
              <a:rPr kumimoji="1" lang="en-US" altLang="zh-TW" sz="2600" b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kumimoji="1" lang="zh-TW" altLang="en-US" sz="2600" b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畢業前</a:t>
            </a:r>
            <a:r>
              <a:rPr kumimoji="1" lang="zh-TW" altLang="en-US" sz="2600" b="1" spc="-100" dirty="0">
                <a:ln w="0"/>
                <a:solidFill>
                  <a:srgbClr val="F8F0D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修畢</a:t>
            </a:r>
            <a:endParaRPr kumimoji="1" lang="en-US" altLang="zh-TW" sz="2600" b="1" spc="-100" dirty="0">
              <a:ln w="0"/>
              <a:solidFill>
                <a:srgbClr val="F8F0DA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defTabSz="355600">
              <a:lnSpc>
                <a:spcPct val="120000"/>
              </a:lnSpc>
              <a:buSzPct val="50000"/>
            </a:pPr>
            <a:r>
              <a:rPr kumimoji="1" lang="zh-TW" altLang="en-US" sz="2600" b="1" dirty="0">
                <a:ln w="0"/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甲類</a:t>
            </a:r>
            <a:r>
              <a:rPr kumimoji="1" lang="zh-TW" altLang="en-US" sz="2600" b="1" dirty="0">
                <a:ln w="0"/>
                <a:solidFill>
                  <a:srgbClr val="F8F0DA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課程任</a:t>
            </a:r>
            <a:r>
              <a:rPr kumimoji="1" lang="en-US" altLang="zh-TW" sz="2600" b="1" dirty="0">
                <a:ln w="0"/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kumimoji="1" lang="zh-TW" altLang="en-US" sz="2600" b="1" dirty="0">
                <a:ln w="0"/>
                <a:solidFill>
                  <a:srgbClr val="F8F0DA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 </a:t>
            </a:r>
            <a:r>
              <a:rPr kumimoji="1" lang="en-US" altLang="zh-TW" sz="2600" b="1" dirty="0">
                <a:ln w="0"/>
                <a:solidFill>
                  <a:srgbClr val="F8F0DA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  <a:r>
              <a:rPr kumimoji="1" lang="zh-TW" altLang="en-US" sz="2600" b="1" dirty="0">
                <a:ln w="0"/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br>
              <a:rPr kumimoji="1" lang="en-US" altLang="zh-TW" sz="2600" b="1" dirty="0">
                <a:ln w="0"/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kumimoji="1" lang="zh-TW" altLang="en-US" sz="2600" b="1" dirty="0">
                <a:ln w="0"/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乙類</a:t>
            </a:r>
            <a:r>
              <a:rPr kumimoji="1" lang="zh-TW" altLang="en-US" sz="2600" b="1" dirty="0">
                <a:ln w="0"/>
                <a:solidFill>
                  <a:srgbClr val="F8F0DA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課程任</a:t>
            </a:r>
            <a:r>
              <a:rPr kumimoji="1" lang="en-US" altLang="zh-TW" sz="2600" b="1" dirty="0">
                <a:ln w="0"/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kumimoji="1" lang="zh-TW" altLang="en-US" sz="2600" b="1" dirty="0">
                <a:ln w="0"/>
                <a:solidFill>
                  <a:srgbClr val="F8F0DA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 </a:t>
            </a:r>
            <a:r>
              <a:rPr kumimoji="1" lang="en-US" altLang="zh-TW" sz="2600" b="1" dirty="0">
                <a:ln w="0"/>
                <a:solidFill>
                  <a:srgbClr val="F8F0DA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  <a:r>
              <a:rPr kumimoji="1" lang="zh-TW" altLang="en-US" sz="2600" b="1" dirty="0">
                <a:ln w="0"/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丙類</a:t>
            </a:r>
            <a:r>
              <a:rPr kumimoji="1" lang="zh-TW" altLang="en-US" sz="2600" b="1" dirty="0">
                <a:ln w="0"/>
                <a:solidFill>
                  <a:srgbClr val="F8F0DA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課程任</a:t>
            </a:r>
            <a:r>
              <a:rPr kumimoji="1" lang="en-US" altLang="zh-TW" sz="2600" b="1" dirty="0">
                <a:ln w="0"/>
                <a:solidFill>
                  <a:schemeClr val="accent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kumimoji="1" lang="zh-TW" altLang="en-US" sz="2600" b="1" dirty="0">
                <a:ln w="0"/>
                <a:solidFill>
                  <a:srgbClr val="F8F0DA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</a:t>
            </a:r>
            <a:br>
              <a:rPr kumimoji="1" lang="en-US" altLang="zh-TW" sz="2600" b="1" dirty="0">
                <a:ln w="0"/>
                <a:solidFill>
                  <a:srgbClr val="F8F0D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kumimoji="1" lang="zh-TW" altLang="en-US" sz="2600" b="1" dirty="0">
                <a:ln w="0"/>
                <a:solidFill>
                  <a:srgbClr val="F8F0D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論文審查</a:t>
            </a:r>
            <a:r>
              <a:rPr kumimoji="1" lang="en-US" altLang="zh-TW" sz="1600" b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1" lang="zh-TW" altLang="en-US" sz="1600" b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保護電驛、通訊或電力工程相關議題</a:t>
            </a:r>
            <a:r>
              <a:rPr kumimoji="1" lang="en-US" altLang="zh-TW" sz="1600" b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kumimoji="1" lang="en-US" altLang="zh-TW" sz="2800" b="1" dirty="0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966323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824</Words>
  <Application>Microsoft Office PowerPoint</Application>
  <PresentationFormat>寬螢幕</PresentationFormat>
  <Paragraphs>67</Paragraphs>
  <Slides>4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微軟正黑體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承維 鄭</dc:creator>
  <cp:lastModifiedBy>人力資源處</cp:lastModifiedBy>
  <cp:revision>34</cp:revision>
  <cp:lastPrinted>2022-08-25T08:42:59Z</cp:lastPrinted>
  <dcterms:created xsi:type="dcterms:W3CDTF">2019-08-29T13:33:36Z</dcterms:created>
  <dcterms:modified xsi:type="dcterms:W3CDTF">2022-08-25T08:43:00Z</dcterms:modified>
</cp:coreProperties>
</file>